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305" r:id="rId2"/>
    <p:sldId id="345" r:id="rId3"/>
    <p:sldId id="320" r:id="rId4"/>
    <p:sldId id="347" r:id="rId5"/>
    <p:sldId id="302" r:id="rId6"/>
    <p:sldId id="318" r:id="rId7"/>
    <p:sldId id="319" r:id="rId8"/>
    <p:sldId id="348" r:id="rId9"/>
    <p:sldId id="344" r:id="rId10"/>
    <p:sldId id="322" r:id="rId11"/>
    <p:sldId id="324" r:id="rId12"/>
    <p:sldId id="325" r:id="rId13"/>
    <p:sldId id="327" r:id="rId14"/>
    <p:sldId id="352" r:id="rId15"/>
    <p:sldId id="304" r:id="rId16"/>
    <p:sldId id="323" r:id="rId17"/>
    <p:sldId id="328" r:id="rId18"/>
    <p:sldId id="333" r:id="rId19"/>
    <p:sldId id="330" r:id="rId20"/>
    <p:sldId id="351" r:id="rId21"/>
    <p:sldId id="350" r:id="rId22"/>
    <p:sldId id="332" r:id="rId23"/>
    <p:sldId id="342" r:id="rId24"/>
    <p:sldId id="334" r:id="rId25"/>
    <p:sldId id="335" r:id="rId26"/>
    <p:sldId id="336" r:id="rId27"/>
    <p:sldId id="337" r:id="rId28"/>
    <p:sldId id="341" r:id="rId29"/>
    <p:sldId id="338" r:id="rId30"/>
    <p:sldId id="343" r:id="rId31"/>
    <p:sldId id="349" r:id="rId32"/>
  </p:sldIdLst>
  <p:sldSz cx="12192000" cy="6858000"/>
  <p:notesSz cx="6858000" cy="9144000"/>
  <p:embeddedFontLst>
    <p:embeddedFont>
      <p:font typeface="Microsoft YaHei" panose="020B0503020204020204" pitchFamily="34" charset="-122"/>
      <p:regular r:id="rId34"/>
      <p:bold r:id="rId35"/>
    </p:embeddedFont>
    <p:embeddedFont>
      <p:font typeface="微軟正黑體" panose="020B0604030504040204" pitchFamily="34" charset="-120"/>
      <p:regular r:id="rId36"/>
      <p:bold r:id="rId37"/>
    </p:embeddedFont>
    <p:embeddedFont>
      <p:font typeface="等线" panose="02020500000000000000" charset="-122"/>
      <p:regular r:id="rId38"/>
      <p:bold r:id="rId39"/>
    </p:embeddedFont>
    <p:embeddedFont>
      <p:font typeface="Microsoft YaHei UI" panose="020B0503020204020204" pitchFamily="34" charset="-122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맑은 고딕" panose="020B0503020000020004" pitchFamily="34" charset="-127"/>
      <p:regular r:id="rId48"/>
      <p:bold r:id="rId49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9"/>
    <a:srgbClr val="284780"/>
    <a:srgbClr val="E0551E"/>
    <a:srgbClr val="FB6A5B"/>
    <a:srgbClr val="F78037"/>
    <a:srgbClr val="FBDE09"/>
    <a:srgbClr val="FCEB08"/>
    <a:srgbClr val="FFD757"/>
    <a:srgbClr val="333F50"/>
    <a:srgbClr val="ED5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50000"/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進貨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應付帳款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對帳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付款沖帳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endParaRPr lang="zh-TW" altLang="en-US" sz="1800"/>
        </a:p>
      </dgm:t>
    </dgm:pt>
    <dgm:pt modelId="{E2A8CD81-00DD-4F3F-BD5A-87810169C54F}" type="parTrans" cxnId="{73270655-1672-4EF1-A9D6-803D9D07388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/>
        </a:p>
      </dgm:t>
    </dgm:pt>
    <dgm:pt modelId="{51698A56-72DD-44D8-B564-E43891BE09E8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9005F2A-EFA1-402F-96D0-6B19FEC73EA5}" type="pres">
      <dgm:prSet presAssocID="{13F70188-4944-44FF-B227-91C36A1B7192}" presName="hierFlow" presStyleCnt="0"/>
      <dgm:spPr/>
    </dgm:pt>
    <dgm:pt modelId="{D4C59F06-A8CA-4DE0-AA1E-D174033088AD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76B6FD9-E9A6-429F-A3A3-894E2FB5EF32}" type="pres">
      <dgm:prSet presAssocID="{16331E11-06BB-4303-8616-AC761F654129}" presName="Name14" presStyleCnt="0"/>
      <dgm:spPr/>
    </dgm:pt>
    <dgm:pt modelId="{DA5CB2A0-9BCD-4DD3-8178-0B0BA4A9C10D}" type="pres">
      <dgm:prSet presAssocID="{16331E11-06BB-4303-8616-AC761F654129}" presName="level1Shape" presStyleLbl="node0" presStyleIdx="0" presStyleCnt="1" custScaleX="11781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483496F-90CE-4041-95E1-BAA379694EE7}" type="pres">
      <dgm:prSet presAssocID="{16331E11-06BB-4303-8616-AC761F654129}" presName="hierChild2" presStyleCnt="0"/>
      <dgm:spPr/>
    </dgm:pt>
    <dgm:pt modelId="{EC27B6EA-7D49-4037-9A70-6B9B2AC8FDD8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EC094B1A-FF78-4ED9-8B21-7161ACBF1676}" type="pres">
      <dgm:prSet presAssocID="{468DCB14-77F2-41FA-93ED-AFF39ACAD450}" presName="Name21" presStyleCnt="0"/>
      <dgm:spPr/>
    </dgm:pt>
    <dgm:pt modelId="{058D8859-E5D9-466A-98AC-A5E3B963C77B}" type="pres">
      <dgm:prSet presAssocID="{468DCB14-77F2-41FA-93ED-AFF39ACAD450}" presName="level2Shape" presStyleLbl="node2" presStyleIdx="0" presStyleCnt="1" custScaleX="117310"/>
      <dgm:spPr/>
      <dgm:t>
        <a:bodyPr/>
        <a:lstStyle/>
        <a:p>
          <a:endParaRPr lang="zh-TW" altLang="en-US"/>
        </a:p>
      </dgm:t>
    </dgm:pt>
    <dgm:pt modelId="{AB500A5E-AA2E-4AE7-A335-C503A366C322}" type="pres">
      <dgm:prSet presAssocID="{468DCB14-77F2-41FA-93ED-AFF39ACAD450}" presName="hierChild3" presStyleCnt="0"/>
      <dgm:spPr/>
    </dgm:pt>
    <dgm:pt modelId="{784F3D45-F9A4-42B3-96AA-3708426327A4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17BDA032-8D90-4076-A13C-09AC54328576}" type="pres">
      <dgm:prSet presAssocID="{9AA4F708-812D-4C17-BA78-E722A6611DF1}" presName="Name21" presStyleCnt="0"/>
      <dgm:spPr/>
    </dgm:pt>
    <dgm:pt modelId="{5ACA16C8-055F-442F-AB71-D6FBD2138D34}" type="pres">
      <dgm:prSet presAssocID="{9AA4F708-812D-4C17-BA78-E722A6611DF1}" presName="level2Shape" presStyleLbl="node3" presStyleIdx="0" presStyleCnt="1" custScaleX="116074"/>
      <dgm:spPr/>
      <dgm:t>
        <a:bodyPr/>
        <a:lstStyle/>
        <a:p>
          <a:endParaRPr lang="zh-TW" altLang="en-US"/>
        </a:p>
      </dgm:t>
    </dgm:pt>
    <dgm:pt modelId="{9EA54625-3772-4150-BFE1-3364F22B2922}" type="pres">
      <dgm:prSet presAssocID="{9AA4F708-812D-4C17-BA78-E722A6611DF1}" presName="hierChild3" presStyleCnt="0"/>
      <dgm:spPr/>
    </dgm:pt>
    <dgm:pt modelId="{8A96DF5C-A90C-4456-902C-B90F92638467}" type="pres">
      <dgm:prSet presAssocID="{E2A8CD81-00DD-4F3F-BD5A-87810169C54F}" presName="Name19" presStyleLbl="parChTrans1D4" presStyleIdx="0" presStyleCnt="1"/>
      <dgm:spPr/>
      <dgm:t>
        <a:bodyPr/>
        <a:lstStyle/>
        <a:p>
          <a:endParaRPr lang="zh-TW" altLang="en-US"/>
        </a:p>
      </dgm:t>
    </dgm:pt>
    <dgm:pt modelId="{AE82BE8A-BC54-43EB-BF92-9A07DF6328D3}" type="pres">
      <dgm:prSet presAssocID="{3A8D0B6E-FF59-444F-B3DA-D155D82C1E5E}" presName="Name21" presStyleCnt="0"/>
      <dgm:spPr/>
    </dgm:pt>
    <dgm:pt modelId="{ADDBE700-BDD0-45AD-A6DE-6332E153EA0A}" type="pres">
      <dgm:prSet presAssocID="{3A8D0B6E-FF59-444F-B3DA-D155D82C1E5E}" presName="level2Shape" presStyleLbl="node4" presStyleIdx="0" presStyleCnt="1" custScaleX="112591"/>
      <dgm:spPr/>
      <dgm:t>
        <a:bodyPr/>
        <a:lstStyle/>
        <a:p>
          <a:endParaRPr lang="zh-TW" altLang="en-US"/>
        </a:p>
      </dgm:t>
    </dgm:pt>
    <dgm:pt modelId="{260491CD-A26D-4F35-A387-0450FA100286}" type="pres">
      <dgm:prSet presAssocID="{3A8D0B6E-FF59-444F-B3DA-D155D82C1E5E}" presName="hierChild3" presStyleCnt="0"/>
      <dgm:spPr/>
    </dgm:pt>
    <dgm:pt modelId="{168C96A4-3B5D-4778-8CCD-37EE4B0BC218}" type="pres">
      <dgm:prSet presAssocID="{13F70188-4944-44FF-B227-91C36A1B7192}" presName="bgShapesFlow" presStyleCnt="0"/>
      <dgm:spPr/>
    </dgm:pt>
  </dgm:ptLst>
  <dgm:cxnLst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79AF8FD9-B71C-43C1-9EE0-2BFEBF5C6C8F}" type="presOf" srcId="{9AA4F708-812D-4C17-BA78-E722A6611DF1}" destId="{5ACA16C8-055F-442F-AB71-D6FBD2138D34}" srcOrd="0" destOrd="0" presId="urn:microsoft.com/office/officeart/2005/8/layout/hierarchy6"/>
    <dgm:cxn modelId="{DF2BB55A-BA24-4555-8ABA-1B2F78A9788E}" type="presOf" srcId="{13F70188-4944-44FF-B227-91C36A1B7192}" destId="{51698A56-72DD-44D8-B564-E43891BE09E8}" srcOrd="0" destOrd="0" presId="urn:microsoft.com/office/officeart/2005/8/layout/hierarchy6"/>
    <dgm:cxn modelId="{AF65F17E-4FDF-47C5-9853-CF7C4BB59498}" type="presOf" srcId="{680C7AA4-B1AC-42B3-8A62-FF2767E0DF67}" destId="{784F3D45-F9A4-42B3-96AA-3708426327A4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859D66EE-BCEF-42FB-BB67-FCDF5D541F92}" type="presOf" srcId="{720C062E-D14B-44B1-A278-2EC4837CFB12}" destId="{EC27B6EA-7D49-4037-9A70-6B9B2AC8FDD8}" srcOrd="0" destOrd="0" presId="urn:microsoft.com/office/officeart/2005/8/layout/hierarchy6"/>
    <dgm:cxn modelId="{DB534858-B834-4778-AD76-BC2688489CBF}" type="presOf" srcId="{468DCB14-77F2-41FA-93ED-AFF39ACAD450}" destId="{058D8859-E5D9-466A-98AC-A5E3B963C77B}" srcOrd="0" destOrd="0" presId="urn:microsoft.com/office/officeart/2005/8/layout/hierarchy6"/>
    <dgm:cxn modelId="{9AA62317-1AD1-4C07-B936-65260EEF0BD6}" type="presOf" srcId="{3A8D0B6E-FF59-444F-B3DA-D155D82C1E5E}" destId="{ADDBE700-BDD0-45AD-A6DE-6332E153EA0A}" srcOrd="0" destOrd="0" presId="urn:microsoft.com/office/officeart/2005/8/layout/hierarchy6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DBCD6F78-0466-4DD0-A8CA-DD4A11245ABB}" type="presOf" srcId="{E2A8CD81-00DD-4F3F-BD5A-87810169C54F}" destId="{8A96DF5C-A90C-4456-902C-B90F92638467}" srcOrd="0" destOrd="0" presId="urn:microsoft.com/office/officeart/2005/8/layout/hierarchy6"/>
    <dgm:cxn modelId="{9FC4B1C4-DCE4-4FB8-89E2-FBC638CDE02F}" type="presOf" srcId="{16331E11-06BB-4303-8616-AC761F654129}" destId="{DA5CB2A0-9BCD-4DD3-8178-0B0BA4A9C10D}" srcOrd="0" destOrd="0" presId="urn:microsoft.com/office/officeart/2005/8/layout/hierarchy6"/>
    <dgm:cxn modelId="{7851A6D3-EAF6-4270-991D-C2F0EE5D4F8D}" type="presParOf" srcId="{51698A56-72DD-44D8-B564-E43891BE09E8}" destId="{F9005F2A-EFA1-402F-96D0-6B19FEC73EA5}" srcOrd="0" destOrd="0" presId="urn:microsoft.com/office/officeart/2005/8/layout/hierarchy6"/>
    <dgm:cxn modelId="{9DB1E274-8773-49A5-850D-3B378FABE334}" type="presParOf" srcId="{F9005F2A-EFA1-402F-96D0-6B19FEC73EA5}" destId="{D4C59F06-A8CA-4DE0-AA1E-D174033088AD}" srcOrd="0" destOrd="0" presId="urn:microsoft.com/office/officeart/2005/8/layout/hierarchy6"/>
    <dgm:cxn modelId="{8277C592-BF66-4B00-B3E1-0BFF6A3BE656}" type="presParOf" srcId="{D4C59F06-A8CA-4DE0-AA1E-D174033088AD}" destId="{676B6FD9-E9A6-429F-A3A3-894E2FB5EF32}" srcOrd="0" destOrd="0" presId="urn:microsoft.com/office/officeart/2005/8/layout/hierarchy6"/>
    <dgm:cxn modelId="{6C81AC3D-7645-4AFC-9C17-1462C5F52326}" type="presParOf" srcId="{676B6FD9-E9A6-429F-A3A3-894E2FB5EF32}" destId="{DA5CB2A0-9BCD-4DD3-8178-0B0BA4A9C10D}" srcOrd="0" destOrd="0" presId="urn:microsoft.com/office/officeart/2005/8/layout/hierarchy6"/>
    <dgm:cxn modelId="{788470EB-DCEE-4DF1-8E24-66495EEA615A}" type="presParOf" srcId="{676B6FD9-E9A6-429F-A3A3-894E2FB5EF32}" destId="{7483496F-90CE-4041-95E1-BAA379694EE7}" srcOrd="1" destOrd="0" presId="urn:microsoft.com/office/officeart/2005/8/layout/hierarchy6"/>
    <dgm:cxn modelId="{7FF189C7-659C-4550-8C88-7F8B5C148A9E}" type="presParOf" srcId="{7483496F-90CE-4041-95E1-BAA379694EE7}" destId="{EC27B6EA-7D49-4037-9A70-6B9B2AC8FDD8}" srcOrd="0" destOrd="0" presId="urn:microsoft.com/office/officeart/2005/8/layout/hierarchy6"/>
    <dgm:cxn modelId="{82D15DCF-44B8-49EB-88E1-EA1AB13F83D6}" type="presParOf" srcId="{7483496F-90CE-4041-95E1-BAA379694EE7}" destId="{EC094B1A-FF78-4ED9-8B21-7161ACBF1676}" srcOrd="1" destOrd="0" presId="urn:microsoft.com/office/officeart/2005/8/layout/hierarchy6"/>
    <dgm:cxn modelId="{AF6D97C3-C2A6-4E8A-9BD6-01DD538C95BD}" type="presParOf" srcId="{EC094B1A-FF78-4ED9-8B21-7161ACBF1676}" destId="{058D8859-E5D9-466A-98AC-A5E3B963C77B}" srcOrd="0" destOrd="0" presId="urn:microsoft.com/office/officeart/2005/8/layout/hierarchy6"/>
    <dgm:cxn modelId="{DD987390-9D91-4135-9E61-8D8BC0F2045D}" type="presParOf" srcId="{EC094B1A-FF78-4ED9-8B21-7161ACBF1676}" destId="{AB500A5E-AA2E-4AE7-A335-C503A366C322}" srcOrd="1" destOrd="0" presId="urn:microsoft.com/office/officeart/2005/8/layout/hierarchy6"/>
    <dgm:cxn modelId="{06CB0965-96AB-4A99-8BC3-CFCD60A8A01F}" type="presParOf" srcId="{AB500A5E-AA2E-4AE7-A335-C503A366C322}" destId="{784F3D45-F9A4-42B3-96AA-3708426327A4}" srcOrd="0" destOrd="0" presId="urn:microsoft.com/office/officeart/2005/8/layout/hierarchy6"/>
    <dgm:cxn modelId="{894569FB-5836-40F0-AE72-942CEB814E41}" type="presParOf" srcId="{AB500A5E-AA2E-4AE7-A335-C503A366C322}" destId="{17BDA032-8D90-4076-A13C-09AC54328576}" srcOrd="1" destOrd="0" presId="urn:microsoft.com/office/officeart/2005/8/layout/hierarchy6"/>
    <dgm:cxn modelId="{389EB00C-7586-45EC-9060-DF85427CE004}" type="presParOf" srcId="{17BDA032-8D90-4076-A13C-09AC54328576}" destId="{5ACA16C8-055F-442F-AB71-D6FBD2138D34}" srcOrd="0" destOrd="0" presId="urn:microsoft.com/office/officeart/2005/8/layout/hierarchy6"/>
    <dgm:cxn modelId="{65E0C75E-0FED-4997-9864-C520CCF800E2}" type="presParOf" srcId="{17BDA032-8D90-4076-A13C-09AC54328576}" destId="{9EA54625-3772-4150-BFE1-3364F22B2922}" srcOrd="1" destOrd="0" presId="urn:microsoft.com/office/officeart/2005/8/layout/hierarchy6"/>
    <dgm:cxn modelId="{CD1FD171-ADEF-4B02-B6C1-BA47CD8F7693}" type="presParOf" srcId="{9EA54625-3772-4150-BFE1-3364F22B2922}" destId="{8A96DF5C-A90C-4456-902C-B90F92638467}" srcOrd="0" destOrd="0" presId="urn:microsoft.com/office/officeart/2005/8/layout/hierarchy6"/>
    <dgm:cxn modelId="{68697A38-A0A9-4CA9-B562-D5B54C634FFF}" type="presParOf" srcId="{9EA54625-3772-4150-BFE1-3364F22B2922}" destId="{AE82BE8A-BC54-43EB-BF92-9A07DF6328D3}" srcOrd="1" destOrd="0" presId="urn:microsoft.com/office/officeart/2005/8/layout/hierarchy6"/>
    <dgm:cxn modelId="{A63AEE8D-D474-497A-A783-1BB2F2D4998F}" type="presParOf" srcId="{AE82BE8A-BC54-43EB-BF92-9A07DF6328D3}" destId="{ADDBE700-BDD0-45AD-A6DE-6332E153EA0A}" srcOrd="0" destOrd="0" presId="urn:microsoft.com/office/officeart/2005/8/layout/hierarchy6"/>
    <dgm:cxn modelId="{5D64FC85-A30A-4FE4-84C8-CD57201395C5}" type="presParOf" srcId="{AE82BE8A-BC54-43EB-BF92-9A07DF6328D3}" destId="{260491CD-A26D-4F35-A387-0450FA100286}" srcOrd="1" destOrd="0" presId="urn:microsoft.com/office/officeart/2005/8/layout/hierarchy6"/>
    <dgm:cxn modelId="{D3B14AAF-77DF-4DF2-91B3-2F5367CA1AD4}" type="presParOf" srcId="{51698A56-72DD-44D8-B564-E43891BE09E8}" destId="{168C96A4-3B5D-4778-8CCD-37EE4B0BC2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50000"/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出貨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應收帳款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對帳單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rgbClr val="ED5511">
            <a:alpha val="90000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收款沖帳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E2A8CD81-00DD-4F3F-BD5A-87810169C54F}" type="parTrans" cxnId="{73270655-1672-4EF1-A9D6-803D9D07388C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TW" altLang="en-US" sz="1800"/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endParaRPr lang="zh-TW" altLang="en-US" sz="1800"/>
        </a:p>
      </dgm:t>
    </dgm:pt>
    <dgm:pt modelId="{0EF760E8-AB95-4E8E-B62F-7FB1977B3511}">
      <dgm:prSet phldrT="[文字]" custT="1"/>
      <dgm:spPr>
        <a:solidFill>
          <a:srgbClr val="ED5511">
            <a:alpha val="90000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zh-TW" altLang="en-US" sz="18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群族沖帳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B4353C1C-C42F-415E-9C7E-7D1935578FEB}" type="parTrans" cxnId="{5213CCB6-061D-498A-BDB5-A1DB0648982C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TW" altLang="en-US"/>
        </a:p>
      </dgm:t>
    </dgm:pt>
    <dgm:pt modelId="{700B8401-CA28-4005-AC09-2A16F6FB6248}" type="sibTrans" cxnId="{5213CCB6-061D-498A-BDB5-A1DB0648982C}">
      <dgm:prSet/>
      <dgm:spPr/>
      <dgm:t>
        <a:bodyPr/>
        <a:lstStyle/>
        <a:p>
          <a:endParaRPr lang="zh-TW" altLang="en-US"/>
        </a:p>
      </dgm:t>
    </dgm:pt>
    <dgm:pt modelId="{68A71982-E01E-4ABF-AEB6-16EC2F434912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A83A17-891D-424F-8DDC-24B929199632}" type="pres">
      <dgm:prSet presAssocID="{13F70188-4944-44FF-B227-91C36A1B7192}" presName="hierFlow" presStyleCnt="0"/>
      <dgm:spPr/>
    </dgm:pt>
    <dgm:pt modelId="{B9E42C85-A1B8-499B-9600-0C1AE5EC479A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A2427A6-613B-4589-9F94-C8AAD6E1DCA6}" type="pres">
      <dgm:prSet presAssocID="{16331E11-06BB-4303-8616-AC761F654129}" presName="Name14" presStyleCnt="0"/>
      <dgm:spPr/>
    </dgm:pt>
    <dgm:pt modelId="{05F67CE7-4C4F-4DDF-AC72-7858CA4C0617}" type="pres">
      <dgm:prSet presAssocID="{16331E11-06BB-4303-8616-AC761F654129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046E1ED-F43E-4426-8C41-C1730A56F215}" type="pres">
      <dgm:prSet presAssocID="{16331E11-06BB-4303-8616-AC761F654129}" presName="hierChild2" presStyleCnt="0"/>
      <dgm:spPr/>
    </dgm:pt>
    <dgm:pt modelId="{DB467C74-A1B0-4817-A43B-AFA0E8C1C0DA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A5E3472B-6DAB-4CC4-9680-034BAEF57B21}" type="pres">
      <dgm:prSet presAssocID="{468DCB14-77F2-41FA-93ED-AFF39ACAD450}" presName="Name21" presStyleCnt="0"/>
      <dgm:spPr/>
    </dgm:pt>
    <dgm:pt modelId="{65579231-5F5A-4913-B5F4-B9D1EF8A0B55}" type="pres">
      <dgm:prSet presAssocID="{468DCB14-77F2-41FA-93ED-AFF39ACAD450}" presName="level2Shape" presStyleLbl="node2" presStyleIdx="0" presStyleCnt="1"/>
      <dgm:spPr/>
      <dgm:t>
        <a:bodyPr/>
        <a:lstStyle/>
        <a:p>
          <a:endParaRPr lang="zh-TW" altLang="en-US"/>
        </a:p>
      </dgm:t>
    </dgm:pt>
    <dgm:pt modelId="{BA524C62-7DDE-4AC0-8479-DA29017A10DF}" type="pres">
      <dgm:prSet presAssocID="{468DCB14-77F2-41FA-93ED-AFF39ACAD450}" presName="hierChild3" presStyleCnt="0"/>
      <dgm:spPr/>
    </dgm:pt>
    <dgm:pt modelId="{2C0753DB-62F7-4C57-92F0-234AEDC170E3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6B4C9C6A-7157-4BDD-8CDB-243690E6B42C}" type="pres">
      <dgm:prSet presAssocID="{9AA4F708-812D-4C17-BA78-E722A6611DF1}" presName="Name21" presStyleCnt="0"/>
      <dgm:spPr/>
    </dgm:pt>
    <dgm:pt modelId="{CA7E420E-1673-4012-9948-20BA3078F170}" type="pres">
      <dgm:prSet presAssocID="{9AA4F708-812D-4C17-BA78-E722A6611DF1}" presName="level2Shape" presStyleLbl="node3" presStyleIdx="0" presStyleCnt="1"/>
      <dgm:spPr/>
      <dgm:t>
        <a:bodyPr/>
        <a:lstStyle/>
        <a:p>
          <a:endParaRPr lang="zh-TW" altLang="en-US"/>
        </a:p>
      </dgm:t>
    </dgm:pt>
    <dgm:pt modelId="{BB13D1D3-0D03-4205-A9BF-A4EA66C4366D}" type="pres">
      <dgm:prSet presAssocID="{9AA4F708-812D-4C17-BA78-E722A6611DF1}" presName="hierChild3" presStyleCnt="0"/>
      <dgm:spPr/>
    </dgm:pt>
    <dgm:pt modelId="{021A9E06-0805-4A96-AD3A-1A9569345A84}" type="pres">
      <dgm:prSet presAssocID="{E2A8CD81-00DD-4F3F-BD5A-87810169C54F}" presName="Name19" presStyleLbl="parChTrans1D4" presStyleIdx="0" presStyleCnt="2"/>
      <dgm:spPr/>
      <dgm:t>
        <a:bodyPr/>
        <a:lstStyle/>
        <a:p>
          <a:endParaRPr lang="zh-TW" altLang="en-US"/>
        </a:p>
      </dgm:t>
    </dgm:pt>
    <dgm:pt modelId="{F93E71B5-791C-4C25-9D03-C2FA21E0AF91}" type="pres">
      <dgm:prSet presAssocID="{3A8D0B6E-FF59-444F-B3DA-D155D82C1E5E}" presName="Name21" presStyleCnt="0"/>
      <dgm:spPr/>
    </dgm:pt>
    <dgm:pt modelId="{BBBEEB8B-C108-4908-80C4-2B5BB1057687}" type="pres">
      <dgm:prSet presAssocID="{3A8D0B6E-FF59-444F-B3DA-D155D82C1E5E}" presName="level2Shape" presStyleLbl="node4" presStyleIdx="0" presStyleCnt="2"/>
      <dgm:spPr/>
      <dgm:t>
        <a:bodyPr/>
        <a:lstStyle/>
        <a:p>
          <a:endParaRPr lang="zh-TW" altLang="en-US"/>
        </a:p>
      </dgm:t>
    </dgm:pt>
    <dgm:pt modelId="{F90708B5-2799-49A6-8CAD-C0A5F77B9CE8}" type="pres">
      <dgm:prSet presAssocID="{3A8D0B6E-FF59-444F-B3DA-D155D82C1E5E}" presName="hierChild3" presStyleCnt="0"/>
      <dgm:spPr/>
    </dgm:pt>
    <dgm:pt modelId="{33989CE9-BCB8-471F-BE0D-1F07A13756EF}" type="pres">
      <dgm:prSet presAssocID="{B4353C1C-C42F-415E-9C7E-7D1935578FEB}" presName="Name19" presStyleLbl="parChTrans1D4" presStyleIdx="1" presStyleCnt="2"/>
      <dgm:spPr/>
      <dgm:t>
        <a:bodyPr/>
        <a:lstStyle/>
        <a:p>
          <a:endParaRPr lang="zh-TW" altLang="en-US"/>
        </a:p>
      </dgm:t>
    </dgm:pt>
    <dgm:pt modelId="{E310C150-D356-45E0-B361-03CE44A48F48}" type="pres">
      <dgm:prSet presAssocID="{0EF760E8-AB95-4E8E-B62F-7FB1977B3511}" presName="Name21" presStyleCnt="0"/>
      <dgm:spPr/>
    </dgm:pt>
    <dgm:pt modelId="{5A7B571A-AC97-4CF4-AF61-71AE1BB8E7E3}" type="pres">
      <dgm:prSet presAssocID="{0EF760E8-AB95-4E8E-B62F-7FB1977B3511}" presName="level2Shape" presStyleLbl="node4" presStyleIdx="1" presStyleCnt="2"/>
      <dgm:spPr/>
      <dgm:t>
        <a:bodyPr/>
        <a:lstStyle/>
        <a:p>
          <a:endParaRPr lang="zh-TW" altLang="en-US"/>
        </a:p>
      </dgm:t>
    </dgm:pt>
    <dgm:pt modelId="{B5FFD9FF-A4F0-4595-8845-AA882C596F0B}" type="pres">
      <dgm:prSet presAssocID="{0EF760E8-AB95-4E8E-B62F-7FB1977B3511}" presName="hierChild3" presStyleCnt="0"/>
      <dgm:spPr/>
    </dgm:pt>
    <dgm:pt modelId="{02F2F689-B385-4EAB-98E1-7C62CB6FF919}" type="pres">
      <dgm:prSet presAssocID="{13F70188-4944-44FF-B227-91C36A1B7192}" presName="bgShapesFlow" presStyleCnt="0"/>
      <dgm:spPr/>
    </dgm:pt>
  </dgm:ptLst>
  <dgm:cxnLst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533F4A5F-3F58-44B2-889D-F8AB678ACE91}" type="presOf" srcId="{16331E11-06BB-4303-8616-AC761F654129}" destId="{05F67CE7-4C4F-4DDF-AC72-7858CA4C0617}" srcOrd="0" destOrd="0" presId="urn:microsoft.com/office/officeart/2005/8/layout/hierarchy6"/>
    <dgm:cxn modelId="{4451B9A8-334A-4749-B5C1-3E1E32D0A9D2}" type="presOf" srcId="{9AA4F708-812D-4C17-BA78-E722A6611DF1}" destId="{CA7E420E-1673-4012-9948-20BA3078F170}" srcOrd="0" destOrd="0" presId="urn:microsoft.com/office/officeart/2005/8/layout/hierarchy6"/>
    <dgm:cxn modelId="{5213CCB6-061D-498A-BDB5-A1DB0648982C}" srcId="{9AA4F708-812D-4C17-BA78-E722A6611DF1}" destId="{0EF760E8-AB95-4E8E-B62F-7FB1977B3511}" srcOrd="1" destOrd="0" parTransId="{B4353C1C-C42F-415E-9C7E-7D1935578FEB}" sibTransId="{700B8401-CA28-4005-AC09-2A16F6FB6248}"/>
    <dgm:cxn modelId="{0D842E1A-EDC7-4243-BC5F-3DCEB04CF29A}" type="presOf" srcId="{468DCB14-77F2-41FA-93ED-AFF39ACAD450}" destId="{65579231-5F5A-4913-B5F4-B9D1EF8A0B55}" srcOrd="0" destOrd="0" presId="urn:microsoft.com/office/officeart/2005/8/layout/hierarchy6"/>
    <dgm:cxn modelId="{D6C5A190-09EC-49FA-8930-F658079E3439}" type="presOf" srcId="{680C7AA4-B1AC-42B3-8A62-FF2767E0DF67}" destId="{2C0753DB-62F7-4C57-92F0-234AEDC170E3}" srcOrd="0" destOrd="0" presId="urn:microsoft.com/office/officeart/2005/8/layout/hierarchy6"/>
    <dgm:cxn modelId="{E21061C1-605E-4E93-AF0E-306BE6F1682A}" type="presOf" srcId="{B4353C1C-C42F-415E-9C7E-7D1935578FEB}" destId="{33989CE9-BCB8-471F-BE0D-1F07A13756EF}" srcOrd="0" destOrd="0" presId="urn:microsoft.com/office/officeart/2005/8/layout/hierarchy6"/>
    <dgm:cxn modelId="{F3EC3866-6614-4759-BA85-4BB5CF4F4DC1}" type="presOf" srcId="{3A8D0B6E-FF59-444F-B3DA-D155D82C1E5E}" destId="{BBBEEB8B-C108-4908-80C4-2B5BB1057687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F912D634-D03A-4F15-B03F-CA8FEDDEC1EC}" type="presOf" srcId="{0EF760E8-AB95-4E8E-B62F-7FB1977B3511}" destId="{5A7B571A-AC97-4CF4-AF61-71AE1BB8E7E3}" srcOrd="0" destOrd="0" presId="urn:microsoft.com/office/officeart/2005/8/layout/hierarchy6"/>
    <dgm:cxn modelId="{5702F738-5CC2-42A6-B279-7990906FAE22}" type="presOf" srcId="{13F70188-4944-44FF-B227-91C36A1B7192}" destId="{68A71982-E01E-4ABF-AEB6-16EC2F434912}" srcOrd="0" destOrd="0" presId="urn:microsoft.com/office/officeart/2005/8/layout/hierarchy6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AC39D1BC-204E-49AE-A746-30B4CC84D552}" type="presOf" srcId="{720C062E-D14B-44B1-A278-2EC4837CFB12}" destId="{DB467C74-A1B0-4817-A43B-AFA0E8C1C0DA}" srcOrd="0" destOrd="0" presId="urn:microsoft.com/office/officeart/2005/8/layout/hierarchy6"/>
    <dgm:cxn modelId="{15E78039-71C9-463A-A1EA-FC6EBF53EFF0}" type="presOf" srcId="{E2A8CD81-00DD-4F3F-BD5A-87810169C54F}" destId="{021A9E06-0805-4A96-AD3A-1A9569345A84}" srcOrd="0" destOrd="0" presId="urn:microsoft.com/office/officeart/2005/8/layout/hierarchy6"/>
    <dgm:cxn modelId="{52B63D0E-EFB4-41E5-B4AC-0EF6293DEDC6}" type="presParOf" srcId="{68A71982-E01E-4ABF-AEB6-16EC2F434912}" destId="{93A83A17-891D-424F-8DDC-24B929199632}" srcOrd="0" destOrd="0" presId="urn:microsoft.com/office/officeart/2005/8/layout/hierarchy6"/>
    <dgm:cxn modelId="{C441F1A6-984A-48CF-A168-9361F0A6CE33}" type="presParOf" srcId="{93A83A17-891D-424F-8DDC-24B929199632}" destId="{B9E42C85-A1B8-499B-9600-0C1AE5EC479A}" srcOrd="0" destOrd="0" presId="urn:microsoft.com/office/officeart/2005/8/layout/hierarchy6"/>
    <dgm:cxn modelId="{A081E7E0-BF2C-425D-A15E-334879168D2F}" type="presParOf" srcId="{B9E42C85-A1B8-499B-9600-0C1AE5EC479A}" destId="{1A2427A6-613B-4589-9F94-C8AAD6E1DCA6}" srcOrd="0" destOrd="0" presId="urn:microsoft.com/office/officeart/2005/8/layout/hierarchy6"/>
    <dgm:cxn modelId="{E93516FA-FDD6-4B87-85A1-215824B42748}" type="presParOf" srcId="{1A2427A6-613B-4589-9F94-C8AAD6E1DCA6}" destId="{05F67CE7-4C4F-4DDF-AC72-7858CA4C0617}" srcOrd="0" destOrd="0" presId="urn:microsoft.com/office/officeart/2005/8/layout/hierarchy6"/>
    <dgm:cxn modelId="{1D83C1CF-4632-48C1-871B-63D6F492A9D0}" type="presParOf" srcId="{1A2427A6-613B-4589-9F94-C8AAD6E1DCA6}" destId="{A046E1ED-F43E-4426-8C41-C1730A56F215}" srcOrd="1" destOrd="0" presId="urn:microsoft.com/office/officeart/2005/8/layout/hierarchy6"/>
    <dgm:cxn modelId="{6DFBB4CA-307F-4876-8338-960A4DCA9503}" type="presParOf" srcId="{A046E1ED-F43E-4426-8C41-C1730A56F215}" destId="{DB467C74-A1B0-4817-A43B-AFA0E8C1C0DA}" srcOrd="0" destOrd="0" presId="urn:microsoft.com/office/officeart/2005/8/layout/hierarchy6"/>
    <dgm:cxn modelId="{9AECCDF0-4D8B-4E8E-A1C9-8F5524FEF64C}" type="presParOf" srcId="{A046E1ED-F43E-4426-8C41-C1730A56F215}" destId="{A5E3472B-6DAB-4CC4-9680-034BAEF57B21}" srcOrd="1" destOrd="0" presId="urn:microsoft.com/office/officeart/2005/8/layout/hierarchy6"/>
    <dgm:cxn modelId="{B6DD4F02-4BD9-4A0F-8875-AD2EE486F1D8}" type="presParOf" srcId="{A5E3472B-6DAB-4CC4-9680-034BAEF57B21}" destId="{65579231-5F5A-4913-B5F4-B9D1EF8A0B55}" srcOrd="0" destOrd="0" presId="urn:microsoft.com/office/officeart/2005/8/layout/hierarchy6"/>
    <dgm:cxn modelId="{5A8CF8F7-5BB7-42B6-A544-E7759922D007}" type="presParOf" srcId="{A5E3472B-6DAB-4CC4-9680-034BAEF57B21}" destId="{BA524C62-7DDE-4AC0-8479-DA29017A10DF}" srcOrd="1" destOrd="0" presId="urn:microsoft.com/office/officeart/2005/8/layout/hierarchy6"/>
    <dgm:cxn modelId="{59BB2BC4-6E43-4CFD-B9F1-8F3270D4BBD5}" type="presParOf" srcId="{BA524C62-7DDE-4AC0-8479-DA29017A10DF}" destId="{2C0753DB-62F7-4C57-92F0-234AEDC170E3}" srcOrd="0" destOrd="0" presId="urn:microsoft.com/office/officeart/2005/8/layout/hierarchy6"/>
    <dgm:cxn modelId="{1A5A1F0E-6EA9-4610-980B-90A229BC9EFB}" type="presParOf" srcId="{BA524C62-7DDE-4AC0-8479-DA29017A10DF}" destId="{6B4C9C6A-7157-4BDD-8CDB-243690E6B42C}" srcOrd="1" destOrd="0" presId="urn:microsoft.com/office/officeart/2005/8/layout/hierarchy6"/>
    <dgm:cxn modelId="{567E0202-7BAF-45F0-92B8-F483F9E704C3}" type="presParOf" srcId="{6B4C9C6A-7157-4BDD-8CDB-243690E6B42C}" destId="{CA7E420E-1673-4012-9948-20BA3078F170}" srcOrd="0" destOrd="0" presId="urn:microsoft.com/office/officeart/2005/8/layout/hierarchy6"/>
    <dgm:cxn modelId="{F1BE00C4-ACB9-4143-B5B0-FF4F07A9FE9A}" type="presParOf" srcId="{6B4C9C6A-7157-4BDD-8CDB-243690E6B42C}" destId="{BB13D1D3-0D03-4205-A9BF-A4EA66C4366D}" srcOrd="1" destOrd="0" presId="urn:microsoft.com/office/officeart/2005/8/layout/hierarchy6"/>
    <dgm:cxn modelId="{C44EF35B-1062-42D9-8E48-937633373EEF}" type="presParOf" srcId="{BB13D1D3-0D03-4205-A9BF-A4EA66C4366D}" destId="{021A9E06-0805-4A96-AD3A-1A9569345A84}" srcOrd="0" destOrd="0" presId="urn:microsoft.com/office/officeart/2005/8/layout/hierarchy6"/>
    <dgm:cxn modelId="{A5637B55-F294-4C4C-A3E1-B602BC5745D2}" type="presParOf" srcId="{BB13D1D3-0D03-4205-A9BF-A4EA66C4366D}" destId="{F93E71B5-791C-4C25-9D03-C2FA21E0AF91}" srcOrd="1" destOrd="0" presId="urn:microsoft.com/office/officeart/2005/8/layout/hierarchy6"/>
    <dgm:cxn modelId="{B25C4BC6-CAF6-4CDE-B1B1-C067E3C69B29}" type="presParOf" srcId="{F93E71B5-791C-4C25-9D03-C2FA21E0AF91}" destId="{BBBEEB8B-C108-4908-80C4-2B5BB1057687}" srcOrd="0" destOrd="0" presId="urn:microsoft.com/office/officeart/2005/8/layout/hierarchy6"/>
    <dgm:cxn modelId="{E9D145AA-5AEC-4C1E-8252-EA2A86C5753E}" type="presParOf" srcId="{F93E71B5-791C-4C25-9D03-C2FA21E0AF91}" destId="{F90708B5-2799-49A6-8CAD-C0A5F77B9CE8}" srcOrd="1" destOrd="0" presId="urn:microsoft.com/office/officeart/2005/8/layout/hierarchy6"/>
    <dgm:cxn modelId="{B6535BFB-03D7-4082-8ACB-C34EE5CFC0C2}" type="presParOf" srcId="{BB13D1D3-0D03-4205-A9BF-A4EA66C4366D}" destId="{33989CE9-BCB8-471F-BE0D-1F07A13756EF}" srcOrd="2" destOrd="0" presId="urn:microsoft.com/office/officeart/2005/8/layout/hierarchy6"/>
    <dgm:cxn modelId="{D39DB94F-D514-40C7-8873-BF6D6E741E5D}" type="presParOf" srcId="{BB13D1D3-0D03-4205-A9BF-A4EA66C4366D}" destId="{E310C150-D356-45E0-B361-03CE44A48F48}" srcOrd="3" destOrd="0" presId="urn:microsoft.com/office/officeart/2005/8/layout/hierarchy6"/>
    <dgm:cxn modelId="{091484CC-B3F3-4628-AC27-DB9874453172}" type="presParOf" srcId="{E310C150-D356-45E0-B361-03CE44A48F48}" destId="{5A7B571A-AC97-4CF4-AF61-71AE1BB8E7E3}" srcOrd="0" destOrd="0" presId="urn:microsoft.com/office/officeart/2005/8/layout/hierarchy6"/>
    <dgm:cxn modelId="{D934625D-DE91-4F9B-B3EF-B4B9FA50EC7B}" type="presParOf" srcId="{E310C150-D356-45E0-B361-03CE44A48F48}" destId="{B5FFD9FF-A4F0-4595-8845-AA882C596F0B}" srcOrd="1" destOrd="0" presId="urn:microsoft.com/office/officeart/2005/8/layout/hierarchy6"/>
    <dgm:cxn modelId="{71C78639-506F-4D55-9727-80BD2C19C320}" type="presParOf" srcId="{68A71982-E01E-4ABF-AEB6-16EC2F434912}" destId="{02F2F689-B385-4EAB-98E1-7C62CB6FF91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50000"/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手工傳票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會計傳票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分類帳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財務報表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endParaRPr lang="zh-TW" altLang="en-US" sz="1800"/>
        </a:p>
      </dgm:t>
    </dgm:pt>
    <dgm:pt modelId="{E2A8CD81-00DD-4F3F-BD5A-87810169C54F}" type="parTrans" cxnId="{73270655-1672-4EF1-A9D6-803D9D07388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1733CC3-06D3-47D9-8EFA-15D616AF8E41}" type="pres">
      <dgm:prSet presAssocID="{16331E11-06BB-4303-8616-AC761F654129}" presName="Name14" presStyleCnt="0"/>
      <dgm:spPr/>
    </dgm:pt>
    <dgm:pt modelId="{B988D16E-AD4A-4C0E-8AD7-CE841AA42A8B}" type="pres">
      <dgm:prSet presAssocID="{16331E11-06BB-4303-8616-AC761F654129}" presName="level1Shape" presStyleLbl="node0" presStyleIdx="0" presStyleCnt="1" custScaleX="11712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</dgm:pt>
    <dgm:pt modelId="{91726800-9552-45C8-860A-BC9D5CFDCBEA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6122C02B-8C47-4D51-A051-6E4EF7087289}" type="pres">
      <dgm:prSet presAssocID="{468DCB14-77F2-41FA-93ED-AFF39ACAD450}" presName="Name21" presStyleCnt="0"/>
      <dgm:spPr/>
    </dgm:pt>
    <dgm:pt modelId="{53DEDB6F-2493-4820-AABF-6D204C701C97}" type="pres">
      <dgm:prSet presAssocID="{468DCB14-77F2-41FA-93ED-AFF39ACAD450}" presName="level2Shape" presStyleLbl="node2" presStyleIdx="0" presStyleCnt="1" custScaleX="113638"/>
      <dgm:spPr/>
      <dgm:t>
        <a:bodyPr/>
        <a:lstStyle/>
        <a:p>
          <a:endParaRPr lang="zh-TW" altLang="en-US"/>
        </a:p>
      </dgm:t>
    </dgm:pt>
    <dgm:pt modelId="{4134ABE0-8C6E-4341-9156-9ACC2D5C238B}" type="pres">
      <dgm:prSet presAssocID="{468DCB14-77F2-41FA-93ED-AFF39ACAD450}" presName="hierChild3" presStyleCnt="0"/>
      <dgm:spPr/>
    </dgm:pt>
    <dgm:pt modelId="{07B135D6-C685-4462-AE50-E9B90CB28EC2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A473A56C-62DB-4556-BE43-DB7D68D32B0F}" type="pres">
      <dgm:prSet presAssocID="{9AA4F708-812D-4C17-BA78-E722A6611DF1}" presName="Name21" presStyleCnt="0"/>
      <dgm:spPr/>
    </dgm:pt>
    <dgm:pt modelId="{C2E7A83A-2283-4F9B-BD21-7485AB62F17C}" type="pres">
      <dgm:prSet presAssocID="{9AA4F708-812D-4C17-BA78-E722A6611DF1}" presName="level2Shape" presStyleLbl="node3" presStyleIdx="0" presStyleCnt="1" custScaleX="113638"/>
      <dgm:spPr/>
      <dgm:t>
        <a:bodyPr/>
        <a:lstStyle/>
        <a:p>
          <a:endParaRPr lang="zh-TW" altLang="en-US"/>
        </a:p>
      </dgm:t>
    </dgm:pt>
    <dgm:pt modelId="{D3DE3BDC-983D-4991-BEF2-C7DC5FE92666}" type="pres">
      <dgm:prSet presAssocID="{9AA4F708-812D-4C17-BA78-E722A6611DF1}" presName="hierChild3" presStyleCnt="0"/>
      <dgm:spPr/>
    </dgm:pt>
    <dgm:pt modelId="{19C51191-1800-4CA6-A4C1-48FC2C3301CB}" type="pres">
      <dgm:prSet presAssocID="{E2A8CD81-00DD-4F3F-BD5A-87810169C54F}" presName="Name19" presStyleLbl="parChTrans1D4" presStyleIdx="0" presStyleCnt="1"/>
      <dgm:spPr/>
      <dgm:t>
        <a:bodyPr/>
        <a:lstStyle/>
        <a:p>
          <a:endParaRPr lang="zh-TW" altLang="en-US"/>
        </a:p>
      </dgm:t>
    </dgm:pt>
    <dgm:pt modelId="{62216D9C-DB7A-413D-BAD5-A3C776DA2591}" type="pres">
      <dgm:prSet presAssocID="{3A8D0B6E-FF59-444F-B3DA-D155D82C1E5E}" presName="Name21" presStyleCnt="0"/>
      <dgm:spPr/>
    </dgm:pt>
    <dgm:pt modelId="{92BED84E-59F1-40B4-B206-DFF3B7AA2E43}" type="pres">
      <dgm:prSet presAssocID="{3A8D0B6E-FF59-444F-B3DA-D155D82C1E5E}" presName="level2Shape" presStyleLbl="node4" presStyleIdx="0" presStyleCnt="1" custScaleX="111896"/>
      <dgm:spPr/>
      <dgm:t>
        <a:bodyPr/>
        <a:lstStyle/>
        <a:p>
          <a:endParaRPr lang="zh-TW" altLang="en-US"/>
        </a:p>
      </dgm:t>
    </dgm:pt>
    <dgm:pt modelId="{EEE6FCF6-E265-4712-BCFE-391C96B89BC1}" type="pres">
      <dgm:prSet presAssocID="{3A8D0B6E-FF59-444F-B3DA-D155D82C1E5E}" presName="hierChild3" presStyleCnt="0"/>
      <dgm:spPr/>
    </dgm:pt>
    <dgm:pt modelId="{F553531F-7643-4DEC-9025-AFD174893084}" type="pres">
      <dgm:prSet presAssocID="{13F70188-4944-44FF-B227-91C36A1B7192}" presName="bgShapesFlow" presStyleCnt="0"/>
      <dgm:spPr/>
    </dgm:pt>
  </dgm:ptLst>
  <dgm:cxnLst>
    <dgm:cxn modelId="{0AF76875-737F-4B2A-BDDB-19171D24FA79}" type="presOf" srcId="{680C7AA4-B1AC-42B3-8A62-FF2767E0DF67}" destId="{07B135D6-C685-4462-AE50-E9B90CB28EC2}" srcOrd="0" destOrd="0" presId="urn:microsoft.com/office/officeart/2005/8/layout/hierarchy6"/>
    <dgm:cxn modelId="{9C4D2AA8-203B-428A-BFA3-2BB59F89E703}" type="presOf" srcId="{16331E11-06BB-4303-8616-AC761F654129}" destId="{B988D16E-AD4A-4C0E-8AD7-CE841AA42A8B}" srcOrd="0" destOrd="0" presId="urn:microsoft.com/office/officeart/2005/8/layout/hierarchy6"/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4A7A94EB-5B66-42BF-9550-63C603BBC20E}" type="presOf" srcId="{E2A8CD81-00DD-4F3F-BD5A-87810169C54F}" destId="{19C51191-1800-4CA6-A4C1-48FC2C3301CB}" srcOrd="0" destOrd="0" presId="urn:microsoft.com/office/officeart/2005/8/layout/hierarchy6"/>
    <dgm:cxn modelId="{296CE542-CB01-4650-8428-D69EAC224AAD}" type="presOf" srcId="{13F70188-4944-44FF-B227-91C36A1B7192}" destId="{11D37771-142D-4E97-B8AA-3CEAEC90D964}" srcOrd="0" destOrd="0" presId="urn:microsoft.com/office/officeart/2005/8/layout/hierarchy6"/>
    <dgm:cxn modelId="{2AA9FAAD-CCAB-47A6-A418-3ACAE1600B5E}" type="presOf" srcId="{9AA4F708-812D-4C17-BA78-E722A6611DF1}" destId="{C2E7A83A-2283-4F9B-BD21-7485AB62F17C}" srcOrd="0" destOrd="0" presId="urn:microsoft.com/office/officeart/2005/8/layout/hierarchy6"/>
    <dgm:cxn modelId="{8F5CBFE4-FB22-4A74-B993-0B610469B43E}" type="presOf" srcId="{3A8D0B6E-FF59-444F-B3DA-D155D82C1E5E}" destId="{92BED84E-59F1-40B4-B206-DFF3B7AA2E43}" srcOrd="0" destOrd="0" presId="urn:microsoft.com/office/officeart/2005/8/layout/hierarchy6"/>
    <dgm:cxn modelId="{67B1E901-E556-46D9-A1BB-0B240E729E2E}" type="presOf" srcId="{468DCB14-77F2-41FA-93ED-AFF39ACAD450}" destId="{53DEDB6F-2493-4820-AABF-6D204C701C97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09306575-F0D8-46B3-9E3C-F8249D3C1AB3}" type="presOf" srcId="{720C062E-D14B-44B1-A278-2EC4837CFB12}" destId="{91726800-9552-45C8-860A-BC9D5CFDCBEA}" srcOrd="0" destOrd="0" presId="urn:microsoft.com/office/officeart/2005/8/layout/hierarchy6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42541AC6-C05A-48BD-8A57-83A3F449BD96}" type="presParOf" srcId="{11D37771-142D-4E97-B8AA-3CEAEC90D964}" destId="{862B304A-B0B0-4F5E-B81D-1B12D4808367}" srcOrd="0" destOrd="0" presId="urn:microsoft.com/office/officeart/2005/8/layout/hierarchy6"/>
    <dgm:cxn modelId="{BA392A5F-7401-4756-B57F-E956E4DCC7BF}" type="presParOf" srcId="{862B304A-B0B0-4F5E-B81D-1B12D4808367}" destId="{2EA5ECE4-FE2C-443E-AE49-DE6A485F5B9E}" srcOrd="0" destOrd="0" presId="urn:microsoft.com/office/officeart/2005/8/layout/hierarchy6"/>
    <dgm:cxn modelId="{C7A464A9-8CA6-4DB3-B258-098A4BE8785A}" type="presParOf" srcId="{2EA5ECE4-FE2C-443E-AE49-DE6A485F5B9E}" destId="{81733CC3-06D3-47D9-8EFA-15D616AF8E41}" srcOrd="0" destOrd="0" presId="urn:microsoft.com/office/officeart/2005/8/layout/hierarchy6"/>
    <dgm:cxn modelId="{0FEF653B-D5E2-40F1-8FD4-2F0093C295C6}" type="presParOf" srcId="{81733CC3-06D3-47D9-8EFA-15D616AF8E41}" destId="{B988D16E-AD4A-4C0E-8AD7-CE841AA42A8B}" srcOrd="0" destOrd="0" presId="urn:microsoft.com/office/officeart/2005/8/layout/hierarchy6"/>
    <dgm:cxn modelId="{9F6FEEF1-2D11-4D2E-9533-03D733C40657}" type="presParOf" srcId="{81733CC3-06D3-47D9-8EFA-15D616AF8E41}" destId="{7DC40251-75D4-4ECD-A61D-4CD709458089}" srcOrd="1" destOrd="0" presId="urn:microsoft.com/office/officeart/2005/8/layout/hierarchy6"/>
    <dgm:cxn modelId="{7FE32D99-DFDF-49E5-B4B2-D524717D7523}" type="presParOf" srcId="{7DC40251-75D4-4ECD-A61D-4CD709458089}" destId="{91726800-9552-45C8-860A-BC9D5CFDCBEA}" srcOrd="0" destOrd="0" presId="urn:microsoft.com/office/officeart/2005/8/layout/hierarchy6"/>
    <dgm:cxn modelId="{C873302D-2885-4FC3-B950-4DF92E8BA1C9}" type="presParOf" srcId="{7DC40251-75D4-4ECD-A61D-4CD709458089}" destId="{6122C02B-8C47-4D51-A051-6E4EF7087289}" srcOrd="1" destOrd="0" presId="urn:microsoft.com/office/officeart/2005/8/layout/hierarchy6"/>
    <dgm:cxn modelId="{59FF0B2E-6B13-494C-A298-405DCCB5A9CC}" type="presParOf" srcId="{6122C02B-8C47-4D51-A051-6E4EF7087289}" destId="{53DEDB6F-2493-4820-AABF-6D204C701C97}" srcOrd="0" destOrd="0" presId="urn:microsoft.com/office/officeart/2005/8/layout/hierarchy6"/>
    <dgm:cxn modelId="{69A1BBEF-9835-4F9A-9293-14DECC05E023}" type="presParOf" srcId="{6122C02B-8C47-4D51-A051-6E4EF7087289}" destId="{4134ABE0-8C6E-4341-9156-9ACC2D5C238B}" srcOrd="1" destOrd="0" presId="urn:microsoft.com/office/officeart/2005/8/layout/hierarchy6"/>
    <dgm:cxn modelId="{DE84A8FF-9BF4-4822-BA5B-592D107D9A79}" type="presParOf" srcId="{4134ABE0-8C6E-4341-9156-9ACC2D5C238B}" destId="{07B135D6-C685-4462-AE50-E9B90CB28EC2}" srcOrd="0" destOrd="0" presId="urn:microsoft.com/office/officeart/2005/8/layout/hierarchy6"/>
    <dgm:cxn modelId="{E160FB12-AE95-4910-A61E-52EAD5BC95ED}" type="presParOf" srcId="{4134ABE0-8C6E-4341-9156-9ACC2D5C238B}" destId="{A473A56C-62DB-4556-BE43-DB7D68D32B0F}" srcOrd="1" destOrd="0" presId="urn:microsoft.com/office/officeart/2005/8/layout/hierarchy6"/>
    <dgm:cxn modelId="{8BC58E39-A4DA-4218-A8E7-2B93F58E6725}" type="presParOf" srcId="{A473A56C-62DB-4556-BE43-DB7D68D32B0F}" destId="{C2E7A83A-2283-4F9B-BD21-7485AB62F17C}" srcOrd="0" destOrd="0" presId="urn:microsoft.com/office/officeart/2005/8/layout/hierarchy6"/>
    <dgm:cxn modelId="{9A197909-24D0-4037-9D38-84AE4A3A0FF8}" type="presParOf" srcId="{A473A56C-62DB-4556-BE43-DB7D68D32B0F}" destId="{D3DE3BDC-983D-4991-BEF2-C7DC5FE92666}" srcOrd="1" destOrd="0" presId="urn:microsoft.com/office/officeart/2005/8/layout/hierarchy6"/>
    <dgm:cxn modelId="{DB6311D7-CA3C-456F-93E6-230A3C6E73F8}" type="presParOf" srcId="{D3DE3BDC-983D-4991-BEF2-C7DC5FE92666}" destId="{19C51191-1800-4CA6-A4C1-48FC2C3301CB}" srcOrd="0" destOrd="0" presId="urn:microsoft.com/office/officeart/2005/8/layout/hierarchy6"/>
    <dgm:cxn modelId="{A58DC2AC-5691-4F39-80B4-9D9DF222E099}" type="presParOf" srcId="{D3DE3BDC-983D-4991-BEF2-C7DC5FE92666}" destId="{62216D9C-DB7A-413D-BAD5-A3C776DA2591}" srcOrd="1" destOrd="0" presId="urn:microsoft.com/office/officeart/2005/8/layout/hierarchy6"/>
    <dgm:cxn modelId="{B9E2CE6E-7B52-4502-B034-590923E89B7E}" type="presParOf" srcId="{62216D9C-DB7A-413D-BAD5-A3C776DA2591}" destId="{92BED84E-59F1-40B4-B206-DFF3B7AA2E43}" srcOrd="0" destOrd="0" presId="urn:microsoft.com/office/officeart/2005/8/layout/hierarchy6"/>
    <dgm:cxn modelId="{D8C2733C-55F6-43C8-9B62-89F0BDDF77E5}" type="presParOf" srcId="{62216D9C-DB7A-413D-BAD5-A3C776DA2591}" destId="{EEE6FCF6-E265-4712-BCFE-391C96B89BC1}" srcOrd="1" destOrd="0" presId="urn:microsoft.com/office/officeart/2005/8/layout/hierarchy6"/>
    <dgm:cxn modelId="{D6E98E4C-7AC2-4851-A931-D77E0E3F56F2}" type="presParOf" srcId="{11D37771-142D-4E97-B8AA-3CEAEC90D964}" destId="{F553531F-7643-4DEC-9025-AFD17489308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網路訂單</a:t>
          </a:r>
        </a:p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拋轉系統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訂單作業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>
          <a:solidFill>
            <a:schemeClr val="accent5"/>
          </a:solidFill>
        </a:ln>
      </dgm:spPr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銷貨單據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>
          <a:solidFill>
            <a:schemeClr val="accent5"/>
          </a:solidFill>
        </a:ln>
      </dgm:spPr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銷貨退貨作業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pPr algn="ctr"/>
          <a:endParaRPr lang="zh-TW" altLang="en-US" sz="1400"/>
        </a:p>
      </dgm:t>
    </dgm:pt>
    <dgm:pt modelId="{E2A8CD81-00DD-4F3F-BD5A-87810169C54F}" type="parTrans" cxnId="{73270655-1672-4EF1-A9D6-803D9D07388C}">
      <dgm:prSet/>
      <dgm:spPr>
        <a:ln>
          <a:solidFill>
            <a:schemeClr val="accent5"/>
          </a:solidFill>
        </a:ln>
      </dgm:spPr>
      <dgm:t>
        <a:bodyPr/>
        <a:lstStyle/>
        <a:p>
          <a:pPr algn="ctr"/>
          <a:endParaRPr lang="zh-TW" altLang="en-US" sz="1400"/>
        </a:p>
      </dgm:t>
    </dgm:pt>
    <dgm:pt modelId="{13244251-0D88-499E-85EA-D101ADE7E0D6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驗貨系統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E822EA4A-86A2-4104-91B3-0B1C12125501}" type="parTrans" cxnId="{64F63B0A-EF4E-4B80-88DD-D7572EF5872A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1FDF3001-DBA2-4124-947E-F7E3F6C1872A}" type="sibTrans" cxnId="{64F63B0A-EF4E-4B80-88DD-D7572EF5872A}">
      <dgm:prSet/>
      <dgm:spPr/>
      <dgm:t>
        <a:bodyPr/>
        <a:lstStyle/>
        <a:p>
          <a:endParaRPr lang="zh-TW" altLang="en-US" sz="1400"/>
        </a:p>
      </dgm:t>
    </dgm:pt>
    <dgm:pt modelId="{82E28642-A0F4-4ABA-95AD-918FBA762CC3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自動託運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單系統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EC01832-F686-4823-AC4B-F171D90F4056}" type="parTrans" cxnId="{67A0E28F-71D2-4382-B135-85B4A7354BE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437735A0-7B68-4AA2-B309-C32B4204D020}" type="sibTrans" cxnId="{67A0E28F-71D2-4382-B135-85B4A7354BEB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16240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91726800-9552-45C8-860A-BC9D5CFDCBEA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6122C02B-8C47-4D51-A051-6E4EF7087289}" type="pres">
      <dgm:prSet presAssocID="{468DCB14-77F2-41FA-93ED-AFF39ACAD450}" presName="Name21" presStyleCnt="0"/>
      <dgm:spPr/>
      <dgm:t>
        <a:bodyPr/>
        <a:lstStyle/>
        <a:p>
          <a:endParaRPr lang="zh-TW" altLang="en-US"/>
        </a:p>
      </dgm:t>
    </dgm:pt>
    <dgm:pt modelId="{53DEDB6F-2493-4820-AABF-6D204C701C97}" type="pres">
      <dgm:prSet presAssocID="{468DCB14-77F2-41FA-93ED-AFF39ACAD450}" presName="level2Shape" presStyleLbl="node2" presStyleIdx="0" presStyleCnt="1" custScaleX="160663"/>
      <dgm:spPr/>
      <dgm:t>
        <a:bodyPr/>
        <a:lstStyle/>
        <a:p>
          <a:endParaRPr lang="zh-TW" altLang="en-US"/>
        </a:p>
      </dgm:t>
    </dgm:pt>
    <dgm:pt modelId="{4134ABE0-8C6E-4341-9156-9ACC2D5C238B}" type="pres">
      <dgm:prSet presAssocID="{468DCB14-77F2-41FA-93ED-AFF39ACAD450}" presName="hierChild3" presStyleCnt="0"/>
      <dgm:spPr/>
      <dgm:t>
        <a:bodyPr/>
        <a:lstStyle/>
        <a:p>
          <a:endParaRPr lang="zh-TW" altLang="en-US"/>
        </a:p>
      </dgm:t>
    </dgm:pt>
    <dgm:pt modelId="{07B135D6-C685-4462-AE50-E9B90CB28EC2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A473A56C-62DB-4556-BE43-DB7D68D32B0F}" type="pres">
      <dgm:prSet presAssocID="{9AA4F708-812D-4C17-BA78-E722A6611DF1}" presName="Name21" presStyleCnt="0"/>
      <dgm:spPr/>
      <dgm:t>
        <a:bodyPr/>
        <a:lstStyle/>
        <a:p>
          <a:endParaRPr lang="zh-TW" altLang="en-US"/>
        </a:p>
      </dgm:t>
    </dgm:pt>
    <dgm:pt modelId="{C2E7A83A-2283-4F9B-BD21-7485AB62F17C}" type="pres">
      <dgm:prSet presAssocID="{9AA4F708-812D-4C17-BA78-E722A6611DF1}" presName="level2Shape" presStyleLbl="node3" presStyleIdx="0" presStyleCnt="1" custScaleX="160663"/>
      <dgm:spPr/>
      <dgm:t>
        <a:bodyPr/>
        <a:lstStyle/>
        <a:p>
          <a:endParaRPr lang="zh-TW" altLang="en-US"/>
        </a:p>
      </dgm:t>
    </dgm:pt>
    <dgm:pt modelId="{D3DE3BDC-983D-4991-BEF2-C7DC5FE92666}" type="pres">
      <dgm:prSet presAssocID="{9AA4F708-812D-4C17-BA78-E722A6611DF1}" presName="hierChild3" presStyleCnt="0"/>
      <dgm:spPr/>
      <dgm:t>
        <a:bodyPr/>
        <a:lstStyle/>
        <a:p>
          <a:endParaRPr lang="zh-TW" altLang="en-US"/>
        </a:p>
      </dgm:t>
    </dgm:pt>
    <dgm:pt modelId="{19C51191-1800-4CA6-A4C1-48FC2C3301CB}" type="pres">
      <dgm:prSet presAssocID="{E2A8CD81-00DD-4F3F-BD5A-87810169C54F}" presName="Name19" presStyleLbl="parChTrans1D4" presStyleIdx="0" presStyleCnt="3"/>
      <dgm:spPr/>
      <dgm:t>
        <a:bodyPr/>
        <a:lstStyle/>
        <a:p>
          <a:endParaRPr lang="zh-TW" altLang="en-US"/>
        </a:p>
      </dgm:t>
    </dgm:pt>
    <dgm:pt modelId="{62216D9C-DB7A-413D-BAD5-A3C776DA2591}" type="pres">
      <dgm:prSet presAssocID="{3A8D0B6E-FF59-444F-B3DA-D155D82C1E5E}" presName="Name21" presStyleCnt="0"/>
      <dgm:spPr/>
      <dgm:t>
        <a:bodyPr/>
        <a:lstStyle/>
        <a:p>
          <a:endParaRPr lang="zh-TW" altLang="en-US"/>
        </a:p>
      </dgm:t>
    </dgm:pt>
    <dgm:pt modelId="{92BED84E-59F1-40B4-B206-DFF3B7AA2E43}" type="pres">
      <dgm:prSet presAssocID="{3A8D0B6E-FF59-444F-B3DA-D155D82C1E5E}" presName="level2Shape" presStyleLbl="node4" presStyleIdx="0" presStyleCnt="3" custScaleX="160663"/>
      <dgm:spPr/>
      <dgm:t>
        <a:bodyPr/>
        <a:lstStyle/>
        <a:p>
          <a:endParaRPr lang="zh-TW" altLang="en-US"/>
        </a:p>
      </dgm:t>
    </dgm:pt>
    <dgm:pt modelId="{EEE6FCF6-E265-4712-BCFE-391C96B89BC1}" type="pres">
      <dgm:prSet presAssocID="{3A8D0B6E-FF59-444F-B3DA-D155D82C1E5E}" presName="hierChild3" presStyleCnt="0"/>
      <dgm:spPr/>
      <dgm:t>
        <a:bodyPr/>
        <a:lstStyle/>
        <a:p>
          <a:endParaRPr lang="zh-TW" altLang="en-US"/>
        </a:p>
      </dgm:t>
    </dgm:pt>
    <dgm:pt modelId="{AFA4CF82-9FC8-4F13-A774-1CC7AA2D1081}" type="pres">
      <dgm:prSet presAssocID="{E822EA4A-86A2-4104-91B3-0B1C12125501}" presName="Name19" presStyleLbl="parChTrans1D4" presStyleIdx="1" presStyleCnt="3"/>
      <dgm:spPr/>
      <dgm:t>
        <a:bodyPr/>
        <a:lstStyle/>
        <a:p>
          <a:endParaRPr lang="zh-TW" altLang="en-US"/>
        </a:p>
      </dgm:t>
    </dgm:pt>
    <dgm:pt modelId="{8C21F155-8067-4849-B4A7-20451D283E66}" type="pres">
      <dgm:prSet presAssocID="{13244251-0D88-499E-85EA-D101ADE7E0D6}" presName="Name21" presStyleCnt="0"/>
      <dgm:spPr/>
      <dgm:t>
        <a:bodyPr/>
        <a:lstStyle/>
        <a:p>
          <a:endParaRPr lang="zh-TW" altLang="en-US"/>
        </a:p>
      </dgm:t>
    </dgm:pt>
    <dgm:pt modelId="{B314D035-E540-49DD-AF83-E7F4009CB791}" type="pres">
      <dgm:prSet presAssocID="{13244251-0D88-499E-85EA-D101ADE7E0D6}" presName="level2Shape" presStyleLbl="node4" presStyleIdx="1" presStyleCnt="3" custScaleX="160700"/>
      <dgm:spPr/>
      <dgm:t>
        <a:bodyPr/>
        <a:lstStyle/>
        <a:p>
          <a:endParaRPr lang="zh-TW" altLang="en-US"/>
        </a:p>
      </dgm:t>
    </dgm:pt>
    <dgm:pt modelId="{BD7DE65E-F057-4631-8448-C844EE0C7095}" type="pres">
      <dgm:prSet presAssocID="{13244251-0D88-499E-85EA-D101ADE7E0D6}" presName="hierChild3" presStyleCnt="0"/>
      <dgm:spPr/>
      <dgm:t>
        <a:bodyPr/>
        <a:lstStyle/>
        <a:p>
          <a:endParaRPr lang="zh-TW" altLang="en-US"/>
        </a:p>
      </dgm:t>
    </dgm:pt>
    <dgm:pt modelId="{CE8A06AA-38E9-4348-9BF0-F66BE9C8004F}" type="pres">
      <dgm:prSet presAssocID="{0EC01832-F686-4823-AC4B-F171D90F4056}" presName="Name19" presStyleLbl="parChTrans1D4" presStyleIdx="2" presStyleCnt="3"/>
      <dgm:spPr/>
      <dgm:t>
        <a:bodyPr/>
        <a:lstStyle/>
        <a:p>
          <a:endParaRPr lang="zh-TW" altLang="en-US"/>
        </a:p>
      </dgm:t>
    </dgm:pt>
    <dgm:pt modelId="{113AE73B-3724-4BFC-BF78-D7A460ADF026}" type="pres">
      <dgm:prSet presAssocID="{82E28642-A0F4-4ABA-95AD-918FBA762CC3}" presName="Name21" presStyleCnt="0"/>
      <dgm:spPr/>
      <dgm:t>
        <a:bodyPr/>
        <a:lstStyle/>
        <a:p>
          <a:endParaRPr lang="zh-TW" altLang="en-US"/>
        </a:p>
      </dgm:t>
    </dgm:pt>
    <dgm:pt modelId="{83F94780-D6BF-4DB1-87CE-E6AC5F5EE4DC}" type="pres">
      <dgm:prSet presAssocID="{82E28642-A0F4-4ABA-95AD-918FBA762CC3}" presName="level2Shape" presStyleLbl="node4" presStyleIdx="2" presStyleCnt="3" custScaleX="155638"/>
      <dgm:spPr/>
      <dgm:t>
        <a:bodyPr/>
        <a:lstStyle/>
        <a:p>
          <a:endParaRPr lang="zh-TW" altLang="en-US"/>
        </a:p>
      </dgm:t>
    </dgm:pt>
    <dgm:pt modelId="{ED52343A-1C6E-4F98-B778-7EAD073C22CB}" type="pres">
      <dgm:prSet presAssocID="{82E28642-A0F4-4ABA-95AD-918FBA762CC3}" presName="hierChild3" presStyleCnt="0"/>
      <dgm:spPr/>
      <dgm:t>
        <a:bodyPr/>
        <a:lstStyle/>
        <a:p>
          <a:endParaRPr lang="zh-TW" altLang="en-US"/>
        </a:p>
      </dgm:t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EA7EA9A2-FFE8-4B86-9F7C-B466D4FE6699}" type="presOf" srcId="{720C062E-D14B-44B1-A278-2EC4837CFB12}" destId="{91726800-9552-45C8-860A-BC9D5CFDCBEA}" srcOrd="0" destOrd="0" presId="urn:microsoft.com/office/officeart/2005/8/layout/hierarchy6"/>
    <dgm:cxn modelId="{67A0E28F-71D2-4382-B135-85B4A7354BEB}" srcId="{13244251-0D88-499E-85EA-D101ADE7E0D6}" destId="{82E28642-A0F4-4ABA-95AD-918FBA762CC3}" srcOrd="0" destOrd="0" parTransId="{0EC01832-F686-4823-AC4B-F171D90F4056}" sibTransId="{437735A0-7B68-4AA2-B309-C32B4204D020}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213E27B5-98BE-49EA-89DC-664D1D912386}" type="presOf" srcId="{16331E11-06BB-4303-8616-AC761F654129}" destId="{B988D16E-AD4A-4C0E-8AD7-CE841AA42A8B}" srcOrd="0" destOrd="0" presId="urn:microsoft.com/office/officeart/2005/8/layout/hierarchy6"/>
    <dgm:cxn modelId="{06AE6B20-7302-4D05-BEC3-EAE765AD4B25}" type="presOf" srcId="{13F70188-4944-44FF-B227-91C36A1B7192}" destId="{11D37771-142D-4E97-B8AA-3CEAEC90D964}" srcOrd="0" destOrd="0" presId="urn:microsoft.com/office/officeart/2005/8/layout/hierarchy6"/>
    <dgm:cxn modelId="{4857B0F4-3FB4-4646-BA59-0AC4B783DAD0}" type="presOf" srcId="{E2A8CD81-00DD-4F3F-BD5A-87810169C54F}" destId="{19C51191-1800-4CA6-A4C1-48FC2C3301CB}" srcOrd="0" destOrd="0" presId="urn:microsoft.com/office/officeart/2005/8/layout/hierarchy6"/>
    <dgm:cxn modelId="{192552E2-04D9-4369-B229-55B57175AD98}" type="presOf" srcId="{3A8D0B6E-FF59-444F-B3DA-D155D82C1E5E}" destId="{92BED84E-59F1-40B4-B206-DFF3B7AA2E43}" srcOrd="0" destOrd="0" presId="urn:microsoft.com/office/officeart/2005/8/layout/hierarchy6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58FB0C59-6F6F-4E30-B42D-84BA93C3A38D}" type="presOf" srcId="{E822EA4A-86A2-4104-91B3-0B1C12125501}" destId="{AFA4CF82-9FC8-4F13-A774-1CC7AA2D1081}" srcOrd="0" destOrd="0" presId="urn:microsoft.com/office/officeart/2005/8/layout/hierarchy6"/>
    <dgm:cxn modelId="{31EDFFDA-778C-4BCD-8934-E0CE4F7A3FD5}" type="presOf" srcId="{13244251-0D88-499E-85EA-D101ADE7E0D6}" destId="{B314D035-E540-49DD-AF83-E7F4009CB791}" srcOrd="0" destOrd="0" presId="urn:microsoft.com/office/officeart/2005/8/layout/hierarchy6"/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CD5E452F-758B-4753-BFDE-27AA5375DE78}" type="presOf" srcId="{0EC01832-F686-4823-AC4B-F171D90F4056}" destId="{CE8A06AA-38E9-4348-9BF0-F66BE9C8004F}" srcOrd="0" destOrd="0" presId="urn:microsoft.com/office/officeart/2005/8/layout/hierarchy6"/>
    <dgm:cxn modelId="{9D57C610-1808-419F-A58C-96D5DA45903E}" type="presOf" srcId="{680C7AA4-B1AC-42B3-8A62-FF2767E0DF67}" destId="{07B135D6-C685-4462-AE50-E9B90CB28EC2}" srcOrd="0" destOrd="0" presId="urn:microsoft.com/office/officeart/2005/8/layout/hierarchy6"/>
    <dgm:cxn modelId="{64F63B0A-EF4E-4B80-88DD-D7572EF5872A}" srcId="{3A8D0B6E-FF59-444F-B3DA-D155D82C1E5E}" destId="{13244251-0D88-499E-85EA-D101ADE7E0D6}" srcOrd="0" destOrd="0" parTransId="{E822EA4A-86A2-4104-91B3-0B1C12125501}" sibTransId="{1FDF3001-DBA2-4124-947E-F7E3F6C1872A}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3247470C-DF8F-4770-BF6F-13560DC870F8}" type="presOf" srcId="{82E28642-A0F4-4ABA-95AD-918FBA762CC3}" destId="{83F94780-D6BF-4DB1-87CE-E6AC5F5EE4DC}" srcOrd="0" destOrd="0" presId="urn:microsoft.com/office/officeart/2005/8/layout/hierarchy6"/>
    <dgm:cxn modelId="{03563989-B9CD-44F5-A833-1FD5E782817A}" type="presOf" srcId="{9AA4F708-812D-4C17-BA78-E722A6611DF1}" destId="{C2E7A83A-2283-4F9B-BD21-7485AB62F17C}" srcOrd="0" destOrd="0" presId="urn:microsoft.com/office/officeart/2005/8/layout/hierarchy6"/>
    <dgm:cxn modelId="{F0FD107A-41F3-44C0-BB98-7BA75F86120D}" type="presOf" srcId="{468DCB14-77F2-41FA-93ED-AFF39ACAD450}" destId="{53DEDB6F-2493-4820-AABF-6D204C701C97}" srcOrd="0" destOrd="0" presId="urn:microsoft.com/office/officeart/2005/8/layout/hierarchy6"/>
    <dgm:cxn modelId="{46D0570D-E5D7-4B91-A33D-FF348B2337E0}" type="presParOf" srcId="{11D37771-142D-4E97-B8AA-3CEAEC90D964}" destId="{862B304A-B0B0-4F5E-B81D-1B12D4808367}" srcOrd="0" destOrd="0" presId="urn:microsoft.com/office/officeart/2005/8/layout/hierarchy6"/>
    <dgm:cxn modelId="{0F42D49D-C254-499B-B5A8-6B033F940099}" type="presParOf" srcId="{862B304A-B0B0-4F5E-B81D-1B12D4808367}" destId="{2EA5ECE4-FE2C-443E-AE49-DE6A485F5B9E}" srcOrd="0" destOrd="0" presId="urn:microsoft.com/office/officeart/2005/8/layout/hierarchy6"/>
    <dgm:cxn modelId="{FB49815C-A2B9-43EA-BF18-AF296504647B}" type="presParOf" srcId="{2EA5ECE4-FE2C-443E-AE49-DE6A485F5B9E}" destId="{81733CC3-06D3-47D9-8EFA-15D616AF8E41}" srcOrd="0" destOrd="0" presId="urn:microsoft.com/office/officeart/2005/8/layout/hierarchy6"/>
    <dgm:cxn modelId="{C5E14BAC-57A8-4197-AE86-4B1B11FFA10E}" type="presParOf" srcId="{81733CC3-06D3-47D9-8EFA-15D616AF8E41}" destId="{B988D16E-AD4A-4C0E-8AD7-CE841AA42A8B}" srcOrd="0" destOrd="0" presId="urn:microsoft.com/office/officeart/2005/8/layout/hierarchy6"/>
    <dgm:cxn modelId="{0BE317BD-B4D0-4185-8C4D-0C11EC88EC28}" type="presParOf" srcId="{81733CC3-06D3-47D9-8EFA-15D616AF8E41}" destId="{7DC40251-75D4-4ECD-A61D-4CD709458089}" srcOrd="1" destOrd="0" presId="urn:microsoft.com/office/officeart/2005/8/layout/hierarchy6"/>
    <dgm:cxn modelId="{EAC89816-A79F-4005-B13E-AAAF153FA38D}" type="presParOf" srcId="{7DC40251-75D4-4ECD-A61D-4CD709458089}" destId="{91726800-9552-45C8-860A-BC9D5CFDCBEA}" srcOrd="0" destOrd="0" presId="urn:microsoft.com/office/officeart/2005/8/layout/hierarchy6"/>
    <dgm:cxn modelId="{F1202071-2EDD-464F-8485-992BDD84E954}" type="presParOf" srcId="{7DC40251-75D4-4ECD-A61D-4CD709458089}" destId="{6122C02B-8C47-4D51-A051-6E4EF7087289}" srcOrd="1" destOrd="0" presId="urn:microsoft.com/office/officeart/2005/8/layout/hierarchy6"/>
    <dgm:cxn modelId="{58B99ADC-9B04-47D6-8927-7CE7E6C3650B}" type="presParOf" srcId="{6122C02B-8C47-4D51-A051-6E4EF7087289}" destId="{53DEDB6F-2493-4820-AABF-6D204C701C97}" srcOrd="0" destOrd="0" presId="urn:microsoft.com/office/officeart/2005/8/layout/hierarchy6"/>
    <dgm:cxn modelId="{939A4B2F-FF20-42FD-92E9-F520AC4AA3A9}" type="presParOf" srcId="{6122C02B-8C47-4D51-A051-6E4EF7087289}" destId="{4134ABE0-8C6E-4341-9156-9ACC2D5C238B}" srcOrd="1" destOrd="0" presId="urn:microsoft.com/office/officeart/2005/8/layout/hierarchy6"/>
    <dgm:cxn modelId="{BFA1B2CB-57C0-4371-BA00-6B3330F65909}" type="presParOf" srcId="{4134ABE0-8C6E-4341-9156-9ACC2D5C238B}" destId="{07B135D6-C685-4462-AE50-E9B90CB28EC2}" srcOrd="0" destOrd="0" presId="urn:microsoft.com/office/officeart/2005/8/layout/hierarchy6"/>
    <dgm:cxn modelId="{D7197641-A1FA-43B8-BEDC-B697150797A1}" type="presParOf" srcId="{4134ABE0-8C6E-4341-9156-9ACC2D5C238B}" destId="{A473A56C-62DB-4556-BE43-DB7D68D32B0F}" srcOrd="1" destOrd="0" presId="urn:microsoft.com/office/officeart/2005/8/layout/hierarchy6"/>
    <dgm:cxn modelId="{4BAB6095-485F-47FE-9B90-262BA2ACAA9B}" type="presParOf" srcId="{A473A56C-62DB-4556-BE43-DB7D68D32B0F}" destId="{C2E7A83A-2283-4F9B-BD21-7485AB62F17C}" srcOrd="0" destOrd="0" presId="urn:microsoft.com/office/officeart/2005/8/layout/hierarchy6"/>
    <dgm:cxn modelId="{690F9613-7A15-449F-BB33-A93473DBE8DD}" type="presParOf" srcId="{A473A56C-62DB-4556-BE43-DB7D68D32B0F}" destId="{D3DE3BDC-983D-4991-BEF2-C7DC5FE92666}" srcOrd="1" destOrd="0" presId="urn:microsoft.com/office/officeart/2005/8/layout/hierarchy6"/>
    <dgm:cxn modelId="{DE79BC6B-143B-4F69-9658-C92BA4D4F0E2}" type="presParOf" srcId="{D3DE3BDC-983D-4991-BEF2-C7DC5FE92666}" destId="{19C51191-1800-4CA6-A4C1-48FC2C3301CB}" srcOrd="0" destOrd="0" presId="urn:microsoft.com/office/officeart/2005/8/layout/hierarchy6"/>
    <dgm:cxn modelId="{8BD4F218-F514-4F1D-A572-56FFB2CCA527}" type="presParOf" srcId="{D3DE3BDC-983D-4991-BEF2-C7DC5FE92666}" destId="{62216D9C-DB7A-413D-BAD5-A3C776DA2591}" srcOrd="1" destOrd="0" presId="urn:microsoft.com/office/officeart/2005/8/layout/hierarchy6"/>
    <dgm:cxn modelId="{0EBABFB6-623F-4A8F-86E6-543725A6801F}" type="presParOf" srcId="{62216D9C-DB7A-413D-BAD5-A3C776DA2591}" destId="{92BED84E-59F1-40B4-B206-DFF3B7AA2E43}" srcOrd="0" destOrd="0" presId="urn:microsoft.com/office/officeart/2005/8/layout/hierarchy6"/>
    <dgm:cxn modelId="{3DFB32DB-BAE0-4EE5-9FB3-43F977AF6603}" type="presParOf" srcId="{62216D9C-DB7A-413D-BAD5-A3C776DA2591}" destId="{EEE6FCF6-E265-4712-BCFE-391C96B89BC1}" srcOrd="1" destOrd="0" presId="urn:microsoft.com/office/officeart/2005/8/layout/hierarchy6"/>
    <dgm:cxn modelId="{A28C5493-87FD-4751-B590-3454CEC7F168}" type="presParOf" srcId="{EEE6FCF6-E265-4712-BCFE-391C96B89BC1}" destId="{AFA4CF82-9FC8-4F13-A774-1CC7AA2D1081}" srcOrd="0" destOrd="0" presId="urn:microsoft.com/office/officeart/2005/8/layout/hierarchy6"/>
    <dgm:cxn modelId="{180C8356-F8F7-47FF-B286-E314DC86583B}" type="presParOf" srcId="{EEE6FCF6-E265-4712-BCFE-391C96B89BC1}" destId="{8C21F155-8067-4849-B4A7-20451D283E66}" srcOrd="1" destOrd="0" presId="urn:microsoft.com/office/officeart/2005/8/layout/hierarchy6"/>
    <dgm:cxn modelId="{8C42CED8-9E6C-455D-8C02-077D4F7C0579}" type="presParOf" srcId="{8C21F155-8067-4849-B4A7-20451D283E66}" destId="{B314D035-E540-49DD-AF83-E7F4009CB791}" srcOrd="0" destOrd="0" presId="urn:microsoft.com/office/officeart/2005/8/layout/hierarchy6"/>
    <dgm:cxn modelId="{985E96AC-0A69-4808-9C10-353C6B8881F7}" type="presParOf" srcId="{8C21F155-8067-4849-B4A7-20451D283E66}" destId="{BD7DE65E-F057-4631-8448-C844EE0C7095}" srcOrd="1" destOrd="0" presId="urn:microsoft.com/office/officeart/2005/8/layout/hierarchy6"/>
    <dgm:cxn modelId="{362D975F-1F67-439E-8D4B-7BEED739C40B}" type="presParOf" srcId="{BD7DE65E-F057-4631-8448-C844EE0C7095}" destId="{CE8A06AA-38E9-4348-9BF0-F66BE9C8004F}" srcOrd="0" destOrd="0" presId="urn:microsoft.com/office/officeart/2005/8/layout/hierarchy6"/>
    <dgm:cxn modelId="{BFCB4C2A-EAA1-43AE-80DE-22B3701C8FF5}" type="presParOf" srcId="{BD7DE65E-F057-4631-8448-C844EE0C7095}" destId="{113AE73B-3724-4BFC-BF78-D7A460ADF026}" srcOrd="1" destOrd="0" presId="urn:microsoft.com/office/officeart/2005/8/layout/hierarchy6"/>
    <dgm:cxn modelId="{D93E2B51-F600-4575-BAD4-B8666A5732D7}" type="presParOf" srcId="{113AE73B-3724-4BFC-BF78-D7A460ADF026}" destId="{83F94780-D6BF-4DB1-87CE-E6AC5F5EE4DC}" srcOrd="0" destOrd="0" presId="urn:microsoft.com/office/officeart/2005/8/layout/hierarchy6"/>
    <dgm:cxn modelId="{C29BC71B-A824-4215-86CD-2A0325E9B252}" type="presParOf" srcId="{113AE73B-3724-4BFC-BF78-D7A460ADF026}" destId="{ED52343A-1C6E-4F98-B778-7EAD073C22CB}" srcOrd="1" destOrd="0" presId="urn:microsoft.com/office/officeart/2005/8/layout/hierarchy6"/>
    <dgm:cxn modelId="{252CD003-EF19-448D-B979-4880CCFD60A3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業務員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業績排行表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68776AB3-BD17-4A55-BBA3-0FA4743330E0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產品細類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利潤分析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2A49AC4B-0734-40B2-89B1-DD59700C6A30}" type="parTrans" cxnId="{4D6F9A12-C58A-4E71-9637-EB769C99C59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4AFA891C-D7D8-4747-8289-C5849ED2F41C}" type="sibTrans" cxnId="{4D6F9A12-C58A-4E71-9637-EB769C99C594}">
      <dgm:prSet/>
      <dgm:spPr/>
      <dgm:t>
        <a:bodyPr/>
        <a:lstStyle/>
        <a:p>
          <a:endParaRPr lang="zh-TW" altLang="en-US" sz="1400"/>
        </a:p>
      </dgm:t>
    </dgm:pt>
    <dgm:pt modelId="{25695DD3-296E-458A-B5F3-C75AD4A43D13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產品銷售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排行分析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9EC64AB0-749D-4BC1-95E4-713D36DD36DD}" type="parTrans" cxnId="{889BE248-5481-4BCA-A31C-A1D350AE57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7DA3A96F-78EE-490D-809D-4C5EC7769218}" type="sibTrans" cxnId="{889BE248-5481-4BCA-A31C-A1D350AE577C}">
      <dgm:prSet/>
      <dgm:spPr/>
      <dgm:t>
        <a:bodyPr/>
        <a:lstStyle/>
        <a:p>
          <a:endParaRPr lang="zh-TW" altLang="en-US" sz="1400"/>
        </a:p>
      </dgm:t>
    </dgm:pt>
    <dgm:pt modelId="{B70E640D-BF60-4412-B797-FEA7FD31F7FB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客戶銷售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利潤分析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FF12BBD9-D0ED-47E0-B462-044FE38F20EA}" type="parTrans" cxnId="{05529C49-FC9A-48E4-B49C-04A7C77A89D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074D17D3-DBFF-46D3-9B21-788ABAFEA9EB}" type="sibTrans" cxnId="{05529C49-FC9A-48E4-B49C-04A7C77A89D4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74830" custScaleY="45741" custLinFactNeighborY="-2535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7476C834-4776-4887-8B00-F36A6EFDA1F7}" type="pres">
      <dgm:prSet presAssocID="{2A49AC4B-0734-40B2-89B1-DD59700C6A30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D0EE012D-710A-4E37-A483-19DA8B0502BA}" type="pres">
      <dgm:prSet presAssocID="{68776AB3-BD17-4A55-BBA3-0FA4743330E0}" presName="Name21" presStyleCnt="0"/>
      <dgm:spPr/>
    </dgm:pt>
    <dgm:pt modelId="{5880A41A-4CA0-407F-A5D5-0FFB5D3F7466}" type="pres">
      <dgm:prSet presAssocID="{68776AB3-BD17-4A55-BBA3-0FA4743330E0}" presName="level2Shape" presStyleLbl="node2" presStyleIdx="0" presStyleCnt="1" custScaleX="74996" custScaleY="48070" custLinFactNeighborX="-83" custLinFactNeighborY="-49030"/>
      <dgm:spPr/>
      <dgm:t>
        <a:bodyPr/>
        <a:lstStyle/>
        <a:p>
          <a:endParaRPr lang="zh-TW" altLang="en-US"/>
        </a:p>
      </dgm:t>
    </dgm:pt>
    <dgm:pt modelId="{E2B92BD1-A734-4591-BEBA-54D41F47882B}" type="pres">
      <dgm:prSet presAssocID="{68776AB3-BD17-4A55-BBA3-0FA4743330E0}" presName="hierChild3" presStyleCnt="0"/>
      <dgm:spPr/>
    </dgm:pt>
    <dgm:pt modelId="{83622166-695A-4263-9E25-FF3C34A3D9A0}" type="pres">
      <dgm:prSet presAssocID="{9EC64AB0-749D-4BC1-95E4-713D36DD36DD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15692392-D544-4E9A-BBBB-56B8ADCBF8C0}" type="pres">
      <dgm:prSet presAssocID="{25695DD3-296E-458A-B5F3-C75AD4A43D13}" presName="Name21" presStyleCnt="0"/>
      <dgm:spPr/>
    </dgm:pt>
    <dgm:pt modelId="{9AA42979-0128-4CDB-B9C0-BBC6D4254165}" type="pres">
      <dgm:prSet presAssocID="{25695DD3-296E-458A-B5F3-C75AD4A43D13}" presName="level2Shape" presStyleLbl="node3" presStyleIdx="0" presStyleCnt="1" custScaleX="74996" custScaleY="44600" custLinFactNeighborX="-83" custLinFactNeighborY="-73390"/>
      <dgm:spPr/>
      <dgm:t>
        <a:bodyPr/>
        <a:lstStyle/>
        <a:p>
          <a:endParaRPr lang="zh-TW" altLang="en-US"/>
        </a:p>
      </dgm:t>
    </dgm:pt>
    <dgm:pt modelId="{9171BD00-04DB-4FBC-89E6-F51A719F4A97}" type="pres">
      <dgm:prSet presAssocID="{25695DD3-296E-458A-B5F3-C75AD4A43D13}" presName="hierChild3" presStyleCnt="0"/>
      <dgm:spPr/>
    </dgm:pt>
    <dgm:pt modelId="{8C2A5438-CE4F-458E-B43A-3176B419348A}" type="pres">
      <dgm:prSet presAssocID="{FF12BBD9-D0ED-47E0-B462-044FE38F20EA}" presName="Name19" presStyleLbl="parChTrans1D4" presStyleIdx="0" presStyleCnt="1"/>
      <dgm:spPr/>
      <dgm:t>
        <a:bodyPr/>
        <a:lstStyle/>
        <a:p>
          <a:endParaRPr lang="zh-TW" altLang="en-US"/>
        </a:p>
      </dgm:t>
    </dgm:pt>
    <dgm:pt modelId="{CA267D11-62CC-4CA9-96B9-5808EF61368E}" type="pres">
      <dgm:prSet presAssocID="{B70E640D-BF60-4412-B797-FEA7FD31F7FB}" presName="Name21" presStyleCnt="0"/>
      <dgm:spPr/>
    </dgm:pt>
    <dgm:pt modelId="{FFA58CFE-9969-4DC5-A4AE-BEEF4E5549CC}" type="pres">
      <dgm:prSet presAssocID="{B70E640D-BF60-4412-B797-FEA7FD31F7FB}" presName="level2Shape" presStyleLbl="node4" presStyleIdx="0" presStyleCnt="1" custScaleX="74992" custScaleY="50166" custLinFactNeighborX="-81" custLinFactNeighborY="-95685"/>
      <dgm:spPr/>
      <dgm:t>
        <a:bodyPr/>
        <a:lstStyle/>
        <a:p>
          <a:endParaRPr lang="zh-TW" altLang="en-US"/>
        </a:p>
      </dgm:t>
    </dgm:pt>
    <dgm:pt modelId="{59DCD526-3B52-40F0-9023-EB0AB19A02B4}" type="pres">
      <dgm:prSet presAssocID="{B70E640D-BF60-4412-B797-FEA7FD31F7FB}" presName="hierChild3" presStyleCnt="0"/>
      <dgm:spPr/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AF8824F2-9402-4787-9633-D6D5147DBB4F}" type="presOf" srcId="{25695DD3-296E-458A-B5F3-C75AD4A43D13}" destId="{9AA42979-0128-4CDB-B9C0-BBC6D4254165}" srcOrd="0" destOrd="0" presId="urn:microsoft.com/office/officeart/2005/8/layout/hierarchy6"/>
    <dgm:cxn modelId="{05529C49-FC9A-48E4-B49C-04A7C77A89D4}" srcId="{25695DD3-296E-458A-B5F3-C75AD4A43D13}" destId="{B70E640D-BF60-4412-B797-FEA7FD31F7FB}" srcOrd="0" destOrd="0" parTransId="{FF12BBD9-D0ED-47E0-B462-044FE38F20EA}" sibTransId="{074D17D3-DBFF-46D3-9B21-788ABAFEA9EB}"/>
    <dgm:cxn modelId="{4D6F9A12-C58A-4E71-9637-EB769C99C594}" srcId="{16331E11-06BB-4303-8616-AC761F654129}" destId="{68776AB3-BD17-4A55-BBA3-0FA4743330E0}" srcOrd="0" destOrd="0" parTransId="{2A49AC4B-0734-40B2-89B1-DD59700C6A30}" sibTransId="{4AFA891C-D7D8-4747-8289-C5849ED2F41C}"/>
    <dgm:cxn modelId="{2E02EF4C-54C8-4785-973B-8B0B0B2A80FE}" type="presOf" srcId="{2A49AC4B-0734-40B2-89B1-DD59700C6A30}" destId="{7476C834-4776-4887-8B00-F36A6EFDA1F7}" srcOrd="0" destOrd="0" presId="urn:microsoft.com/office/officeart/2005/8/layout/hierarchy6"/>
    <dgm:cxn modelId="{889BE248-5481-4BCA-A31C-A1D350AE577C}" srcId="{68776AB3-BD17-4A55-BBA3-0FA4743330E0}" destId="{25695DD3-296E-458A-B5F3-C75AD4A43D13}" srcOrd="0" destOrd="0" parTransId="{9EC64AB0-749D-4BC1-95E4-713D36DD36DD}" sibTransId="{7DA3A96F-78EE-490D-809D-4C5EC7769218}"/>
    <dgm:cxn modelId="{1F41C80E-EF36-4AD6-8D00-7E18FC7A713F}" type="presOf" srcId="{B70E640D-BF60-4412-B797-FEA7FD31F7FB}" destId="{FFA58CFE-9969-4DC5-A4AE-BEEF4E5549CC}" srcOrd="0" destOrd="0" presId="urn:microsoft.com/office/officeart/2005/8/layout/hierarchy6"/>
    <dgm:cxn modelId="{41785EC6-9F27-441E-BE7C-358E09D13747}" type="presOf" srcId="{68776AB3-BD17-4A55-BBA3-0FA4743330E0}" destId="{5880A41A-4CA0-407F-A5D5-0FFB5D3F7466}" srcOrd="0" destOrd="0" presId="urn:microsoft.com/office/officeart/2005/8/layout/hierarchy6"/>
    <dgm:cxn modelId="{F08337C0-7DFE-41A7-96ED-6050DBD0CCAF}" type="presOf" srcId="{13F70188-4944-44FF-B227-91C36A1B7192}" destId="{11D37771-142D-4E97-B8AA-3CEAEC90D964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FB337EF3-7086-4F87-A2B0-0904E81D1942}" type="presOf" srcId="{9EC64AB0-749D-4BC1-95E4-713D36DD36DD}" destId="{83622166-695A-4263-9E25-FF3C34A3D9A0}" srcOrd="0" destOrd="0" presId="urn:microsoft.com/office/officeart/2005/8/layout/hierarchy6"/>
    <dgm:cxn modelId="{ED3B7452-405D-4FFD-BB8C-027F5699FD94}" type="presOf" srcId="{FF12BBD9-D0ED-47E0-B462-044FE38F20EA}" destId="{8C2A5438-CE4F-458E-B43A-3176B419348A}" srcOrd="0" destOrd="0" presId="urn:microsoft.com/office/officeart/2005/8/layout/hierarchy6"/>
    <dgm:cxn modelId="{25579DAD-4287-4D78-AE0E-05B2E8904AB2}" type="presOf" srcId="{16331E11-06BB-4303-8616-AC761F654129}" destId="{B988D16E-AD4A-4C0E-8AD7-CE841AA42A8B}" srcOrd="0" destOrd="0" presId="urn:microsoft.com/office/officeart/2005/8/layout/hierarchy6"/>
    <dgm:cxn modelId="{C04F9BEE-DBD8-46EE-AB4D-DCBBD18D1323}" type="presParOf" srcId="{11D37771-142D-4E97-B8AA-3CEAEC90D964}" destId="{862B304A-B0B0-4F5E-B81D-1B12D4808367}" srcOrd="0" destOrd="0" presId="urn:microsoft.com/office/officeart/2005/8/layout/hierarchy6"/>
    <dgm:cxn modelId="{D38E79EB-5F33-409F-A04A-856AF21259A6}" type="presParOf" srcId="{862B304A-B0B0-4F5E-B81D-1B12D4808367}" destId="{2EA5ECE4-FE2C-443E-AE49-DE6A485F5B9E}" srcOrd="0" destOrd="0" presId="urn:microsoft.com/office/officeart/2005/8/layout/hierarchy6"/>
    <dgm:cxn modelId="{875BA197-C5E1-4FC3-988D-801CE94160DB}" type="presParOf" srcId="{2EA5ECE4-FE2C-443E-AE49-DE6A485F5B9E}" destId="{81733CC3-06D3-47D9-8EFA-15D616AF8E41}" srcOrd="0" destOrd="0" presId="urn:microsoft.com/office/officeart/2005/8/layout/hierarchy6"/>
    <dgm:cxn modelId="{29969F09-A29E-4025-B304-958E4470736F}" type="presParOf" srcId="{81733CC3-06D3-47D9-8EFA-15D616AF8E41}" destId="{B988D16E-AD4A-4C0E-8AD7-CE841AA42A8B}" srcOrd="0" destOrd="0" presId="urn:microsoft.com/office/officeart/2005/8/layout/hierarchy6"/>
    <dgm:cxn modelId="{98870258-E4DC-4021-A1FD-00DED108D67F}" type="presParOf" srcId="{81733CC3-06D3-47D9-8EFA-15D616AF8E41}" destId="{7DC40251-75D4-4ECD-A61D-4CD709458089}" srcOrd="1" destOrd="0" presId="urn:microsoft.com/office/officeart/2005/8/layout/hierarchy6"/>
    <dgm:cxn modelId="{B877B992-F5F1-4C1F-9967-B65D678ADE05}" type="presParOf" srcId="{7DC40251-75D4-4ECD-A61D-4CD709458089}" destId="{7476C834-4776-4887-8B00-F36A6EFDA1F7}" srcOrd="0" destOrd="0" presId="urn:microsoft.com/office/officeart/2005/8/layout/hierarchy6"/>
    <dgm:cxn modelId="{FBC59147-F189-4326-9B6A-138089FAB8F9}" type="presParOf" srcId="{7DC40251-75D4-4ECD-A61D-4CD709458089}" destId="{D0EE012D-710A-4E37-A483-19DA8B0502BA}" srcOrd="1" destOrd="0" presId="urn:microsoft.com/office/officeart/2005/8/layout/hierarchy6"/>
    <dgm:cxn modelId="{D99DF59D-6B5A-423E-A826-057C57834E20}" type="presParOf" srcId="{D0EE012D-710A-4E37-A483-19DA8B0502BA}" destId="{5880A41A-4CA0-407F-A5D5-0FFB5D3F7466}" srcOrd="0" destOrd="0" presId="urn:microsoft.com/office/officeart/2005/8/layout/hierarchy6"/>
    <dgm:cxn modelId="{0BF02258-DF06-4CCA-B493-FB0A76AA25FC}" type="presParOf" srcId="{D0EE012D-710A-4E37-A483-19DA8B0502BA}" destId="{E2B92BD1-A734-4591-BEBA-54D41F47882B}" srcOrd="1" destOrd="0" presId="urn:microsoft.com/office/officeart/2005/8/layout/hierarchy6"/>
    <dgm:cxn modelId="{AFB9494B-6BC2-422C-8F2D-4D2530E9E949}" type="presParOf" srcId="{E2B92BD1-A734-4591-BEBA-54D41F47882B}" destId="{83622166-695A-4263-9E25-FF3C34A3D9A0}" srcOrd="0" destOrd="0" presId="urn:microsoft.com/office/officeart/2005/8/layout/hierarchy6"/>
    <dgm:cxn modelId="{53AB3915-F58C-45B7-BAA7-32A12496C3DC}" type="presParOf" srcId="{E2B92BD1-A734-4591-BEBA-54D41F47882B}" destId="{15692392-D544-4E9A-BBBB-56B8ADCBF8C0}" srcOrd="1" destOrd="0" presId="urn:microsoft.com/office/officeart/2005/8/layout/hierarchy6"/>
    <dgm:cxn modelId="{2E46D62A-38CD-4AD1-9FE2-511B31986CE2}" type="presParOf" srcId="{15692392-D544-4E9A-BBBB-56B8ADCBF8C0}" destId="{9AA42979-0128-4CDB-B9C0-BBC6D4254165}" srcOrd="0" destOrd="0" presId="urn:microsoft.com/office/officeart/2005/8/layout/hierarchy6"/>
    <dgm:cxn modelId="{9F69D19B-8F45-4F03-A941-E2CB889F9C50}" type="presParOf" srcId="{15692392-D544-4E9A-BBBB-56B8ADCBF8C0}" destId="{9171BD00-04DB-4FBC-89E6-F51A719F4A97}" srcOrd="1" destOrd="0" presId="urn:microsoft.com/office/officeart/2005/8/layout/hierarchy6"/>
    <dgm:cxn modelId="{B0E5E1CF-1B29-4D21-9225-52190CAB9817}" type="presParOf" srcId="{9171BD00-04DB-4FBC-89E6-F51A719F4A97}" destId="{8C2A5438-CE4F-458E-B43A-3176B419348A}" srcOrd="0" destOrd="0" presId="urn:microsoft.com/office/officeart/2005/8/layout/hierarchy6"/>
    <dgm:cxn modelId="{EAF9A7E5-6894-4FF3-B668-1A7792A5C4CA}" type="presParOf" srcId="{9171BD00-04DB-4FBC-89E6-F51A719F4A97}" destId="{CA267D11-62CC-4CA9-96B9-5808EF61368E}" srcOrd="1" destOrd="0" presId="urn:microsoft.com/office/officeart/2005/8/layout/hierarchy6"/>
    <dgm:cxn modelId="{5F9DE2C1-E464-4B0A-BB5D-40BD5936BD78}" type="presParOf" srcId="{CA267D11-62CC-4CA9-96B9-5808EF61368E}" destId="{FFA58CFE-9969-4DC5-A4AE-BEEF4E5549CC}" srcOrd="0" destOrd="0" presId="urn:microsoft.com/office/officeart/2005/8/layout/hierarchy6"/>
    <dgm:cxn modelId="{81E653D5-AECF-4441-828F-19261A11A222}" type="presParOf" srcId="{CA267D11-62CC-4CA9-96B9-5808EF61368E}" destId="{59DCD526-3B52-40F0-9023-EB0AB19A02B4}" srcOrd="1" destOrd="0" presId="urn:microsoft.com/office/officeart/2005/8/layout/hierarchy6"/>
    <dgm:cxn modelId="{607A7BF7-2EA2-4E6D-87E9-50BFE56396EA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銷項發票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開立作業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68776AB3-BD17-4A55-BBA3-0FA4743330E0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銷項發票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設定作業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2A49AC4B-0734-40B2-89B1-DD59700C6A30}" type="parTrans" cxnId="{4D6F9A12-C58A-4E71-9637-EB769C99C59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4AFA891C-D7D8-4747-8289-C5849ED2F41C}" type="sibTrans" cxnId="{4D6F9A12-C58A-4E71-9637-EB769C99C594}">
      <dgm:prSet/>
      <dgm:spPr/>
      <dgm:t>
        <a:bodyPr/>
        <a:lstStyle/>
        <a:p>
          <a:endParaRPr lang="zh-TW" altLang="en-US" sz="1400"/>
        </a:p>
      </dgm:t>
    </dgm:pt>
    <dgm:pt modelId="{25695DD3-296E-458A-B5F3-C75AD4A43D13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補登發票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9EC64AB0-749D-4BC1-95E4-713D36DD36DD}" type="parTrans" cxnId="{889BE248-5481-4BCA-A31C-A1D350AE57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7DA3A96F-78EE-490D-809D-4C5EC7769218}" type="sibTrans" cxnId="{889BE248-5481-4BCA-A31C-A1D350AE577C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50997" custScaleY="32282" custLinFactNeighborY="-5067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7476C834-4776-4887-8B00-F36A6EFDA1F7}" type="pres">
      <dgm:prSet presAssocID="{2A49AC4B-0734-40B2-89B1-DD59700C6A30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D0EE012D-710A-4E37-A483-19DA8B0502BA}" type="pres">
      <dgm:prSet presAssocID="{68776AB3-BD17-4A55-BBA3-0FA4743330E0}" presName="Name21" presStyleCnt="0"/>
      <dgm:spPr/>
    </dgm:pt>
    <dgm:pt modelId="{5880A41A-4CA0-407F-A5D5-0FFB5D3F7466}" type="pres">
      <dgm:prSet presAssocID="{68776AB3-BD17-4A55-BBA3-0FA4743330E0}" presName="level2Shape" presStyleLbl="node2" presStyleIdx="0" presStyleCnt="1" custScaleX="50887" custScaleY="32792" custLinFactNeighborX="-56" custLinFactNeighborY="-64360"/>
      <dgm:spPr/>
      <dgm:t>
        <a:bodyPr/>
        <a:lstStyle/>
        <a:p>
          <a:endParaRPr lang="zh-TW" altLang="en-US"/>
        </a:p>
      </dgm:t>
    </dgm:pt>
    <dgm:pt modelId="{E2B92BD1-A734-4591-BEBA-54D41F47882B}" type="pres">
      <dgm:prSet presAssocID="{68776AB3-BD17-4A55-BBA3-0FA4743330E0}" presName="hierChild3" presStyleCnt="0"/>
      <dgm:spPr/>
    </dgm:pt>
    <dgm:pt modelId="{83622166-695A-4263-9E25-FF3C34A3D9A0}" type="pres">
      <dgm:prSet presAssocID="{9EC64AB0-749D-4BC1-95E4-713D36DD36DD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15692392-D544-4E9A-BBBB-56B8ADCBF8C0}" type="pres">
      <dgm:prSet presAssocID="{25695DD3-296E-458A-B5F3-C75AD4A43D13}" presName="Name21" presStyleCnt="0"/>
      <dgm:spPr/>
    </dgm:pt>
    <dgm:pt modelId="{9AA42979-0128-4CDB-B9C0-BBC6D4254165}" type="pres">
      <dgm:prSet presAssocID="{25695DD3-296E-458A-B5F3-C75AD4A43D13}" presName="level2Shape" presStyleLbl="node3" presStyleIdx="0" presStyleCnt="1" custScaleX="50941" custScaleY="31839" custLinFactNeighborX="-83" custLinFactNeighborY="-94799"/>
      <dgm:spPr/>
      <dgm:t>
        <a:bodyPr/>
        <a:lstStyle/>
        <a:p>
          <a:endParaRPr lang="zh-TW" altLang="en-US"/>
        </a:p>
      </dgm:t>
    </dgm:pt>
    <dgm:pt modelId="{9171BD00-04DB-4FBC-89E6-F51A719F4A97}" type="pres">
      <dgm:prSet presAssocID="{25695DD3-296E-458A-B5F3-C75AD4A43D13}" presName="hierChild3" presStyleCnt="0"/>
      <dgm:spPr/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88164ACA-3763-4AA5-AF72-0CF45C4FCB89}" type="presOf" srcId="{16331E11-06BB-4303-8616-AC761F654129}" destId="{B988D16E-AD4A-4C0E-8AD7-CE841AA42A8B}" srcOrd="0" destOrd="0" presId="urn:microsoft.com/office/officeart/2005/8/layout/hierarchy6"/>
    <dgm:cxn modelId="{EE8AA78B-019E-4C30-9270-7774BA8BF9F5}" type="presOf" srcId="{25695DD3-296E-458A-B5F3-C75AD4A43D13}" destId="{9AA42979-0128-4CDB-B9C0-BBC6D4254165}" srcOrd="0" destOrd="0" presId="urn:microsoft.com/office/officeart/2005/8/layout/hierarchy6"/>
    <dgm:cxn modelId="{4D6F9A12-C58A-4E71-9637-EB769C99C594}" srcId="{16331E11-06BB-4303-8616-AC761F654129}" destId="{68776AB3-BD17-4A55-BBA3-0FA4743330E0}" srcOrd="0" destOrd="0" parTransId="{2A49AC4B-0734-40B2-89B1-DD59700C6A30}" sibTransId="{4AFA891C-D7D8-4747-8289-C5849ED2F41C}"/>
    <dgm:cxn modelId="{596963C9-8F39-4990-AE5E-E064190E6F78}" type="presOf" srcId="{9EC64AB0-749D-4BC1-95E4-713D36DD36DD}" destId="{83622166-695A-4263-9E25-FF3C34A3D9A0}" srcOrd="0" destOrd="0" presId="urn:microsoft.com/office/officeart/2005/8/layout/hierarchy6"/>
    <dgm:cxn modelId="{889BE248-5481-4BCA-A31C-A1D350AE577C}" srcId="{68776AB3-BD17-4A55-BBA3-0FA4743330E0}" destId="{25695DD3-296E-458A-B5F3-C75AD4A43D13}" srcOrd="0" destOrd="0" parTransId="{9EC64AB0-749D-4BC1-95E4-713D36DD36DD}" sibTransId="{7DA3A96F-78EE-490D-809D-4C5EC7769218}"/>
    <dgm:cxn modelId="{DB094E7A-3553-4ACD-B905-19A3C0D0B880}" type="presOf" srcId="{68776AB3-BD17-4A55-BBA3-0FA4743330E0}" destId="{5880A41A-4CA0-407F-A5D5-0FFB5D3F7466}" srcOrd="0" destOrd="0" presId="urn:microsoft.com/office/officeart/2005/8/layout/hierarchy6"/>
    <dgm:cxn modelId="{97D6072B-5E36-41BF-A5AB-32748F608EAE}" type="presOf" srcId="{2A49AC4B-0734-40B2-89B1-DD59700C6A30}" destId="{7476C834-4776-4887-8B00-F36A6EFDA1F7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FFA262F6-E2F0-4586-9BA0-23CEA4F8DA42}" type="presOf" srcId="{13F70188-4944-44FF-B227-91C36A1B7192}" destId="{11D37771-142D-4E97-B8AA-3CEAEC90D964}" srcOrd="0" destOrd="0" presId="urn:microsoft.com/office/officeart/2005/8/layout/hierarchy6"/>
    <dgm:cxn modelId="{D1E08287-5FE7-4374-A8B0-FEDA5C17264A}" type="presParOf" srcId="{11D37771-142D-4E97-B8AA-3CEAEC90D964}" destId="{862B304A-B0B0-4F5E-B81D-1B12D4808367}" srcOrd="0" destOrd="0" presId="urn:microsoft.com/office/officeart/2005/8/layout/hierarchy6"/>
    <dgm:cxn modelId="{9C2A67DE-FC2E-4E37-A2DA-63FCFDF66746}" type="presParOf" srcId="{862B304A-B0B0-4F5E-B81D-1B12D4808367}" destId="{2EA5ECE4-FE2C-443E-AE49-DE6A485F5B9E}" srcOrd="0" destOrd="0" presId="urn:microsoft.com/office/officeart/2005/8/layout/hierarchy6"/>
    <dgm:cxn modelId="{D418021F-F65C-4C25-A946-BA0BB735EA2E}" type="presParOf" srcId="{2EA5ECE4-FE2C-443E-AE49-DE6A485F5B9E}" destId="{81733CC3-06D3-47D9-8EFA-15D616AF8E41}" srcOrd="0" destOrd="0" presId="urn:microsoft.com/office/officeart/2005/8/layout/hierarchy6"/>
    <dgm:cxn modelId="{D5DEA079-1E9C-4D0A-A7DB-4434BA9CBCD3}" type="presParOf" srcId="{81733CC3-06D3-47D9-8EFA-15D616AF8E41}" destId="{B988D16E-AD4A-4C0E-8AD7-CE841AA42A8B}" srcOrd="0" destOrd="0" presId="urn:microsoft.com/office/officeart/2005/8/layout/hierarchy6"/>
    <dgm:cxn modelId="{DDCB1E81-B713-4142-B816-87E4C1B894AF}" type="presParOf" srcId="{81733CC3-06D3-47D9-8EFA-15D616AF8E41}" destId="{7DC40251-75D4-4ECD-A61D-4CD709458089}" srcOrd="1" destOrd="0" presId="urn:microsoft.com/office/officeart/2005/8/layout/hierarchy6"/>
    <dgm:cxn modelId="{5E198415-BBAD-40D4-A1ED-2A9C82586D57}" type="presParOf" srcId="{7DC40251-75D4-4ECD-A61D-4CD709458089}" destId="{7476C834-4776-4887-8B00-F36A6EFDA1F7}" srcOrd="0" destOrd="0" presId="urn:microsoft.com/office/officeart/2005/8/layout/hierarchy6"/>
    <dgm:cxn modelId="{A644F822-9753-4A81-9E83-EAB1EDDF61F8}" type="presParOf" srcId="{7DC40251-75D4-4ECD-A61D-4CD709458089}" destId="{D0EE012D-710A-4E37-A483-19DA8B0502BA}" srcOrd="1" destOrd="0" presId="urn:microsoft.com/office/officeart/2005/8/layout/hierarchy6"/>
    <dgm:cxn modelId="{CCFFD58A-ECA9-4BE7-8333-A96CAC7EF8B7}" type="presParOf" srcId="{D0EE012D-710A-4E37-A483-19DA8B0502BA}" destId="{5880A41A-4CA0-407F-A5D5-0FFB5D3F7466}" srcOrd="0" destOrd="0" presId="urn:microsoft.com/office/officeart/2005/8/layout/hierarchy6"/>
    <dgm:cxn modelId="{070AEAF1-6410-4452-B21A-83ED6B55FDD4}" type="presParOf" srcId="{D0EE012D-710A-4E37-A483-19DA8B0502BA}" destId="{E2B92BD1-A734-4591-BEBA-54D41F47882B}" srcOrd="1" destOrd="0" presId="urn:microsoft.com/office/officeart/2005/8/layout/hierarchy6"/>
    <dgm:cxn modelId="{10407273-F013-4539-B474-C790CAE8ADE1}" type="presParOf" srcId="{E2B92BD1-A734-4591-BEBA-54D41F47882B}" destId="{83622166-695A-4263-9E25-FF3C34A3D9A0}" srcOrd="0" destOrd="0" presId="urn:microsoft.com/office/officeart/2005/8/layout/hierarchy6"/>
    <dgm:cxn modelId="{B67E763A-79DE-45AF-A270-FBB4011384D5}" type="presParOf" srcId="{E2B92BD1-A734-4591-BEBA-54D41F47882B}" destId="{15692392-D544-4E9A-BBBB-56B8ADCBF8C0}" srcOrd="1" destOrd="0" presId="urn:microsoft.com/office/officeart/2005/8/layout/hierarchy6"/>
    <dgm:cxn modelId="{040BFE24-EB1F-4D86-88F8-1FA0D8664C23}" type="presParOf" srcId="{15692392-D544-4E9A-BBBB-56B8ADCBF8C0}" destId="{9AA42979-0128-4CDB-B9C0-BBC6D4254165}" srcOrd="0" destOrd="0" presId="urn:microsoft.com/office/officeart/2005/8/layout/hierarchy6"/>
    <dgm:cxn modelId="{8B172930-9283-4D10-95C0-A903E395E75C}" type="presParOf" srcId="{15692392-D544-4E9A-BBBB-56B8ADCBF8C0}" destId="{9171BD00-04DB-4FBC-89E6-F51A719F4A97}" srcOrd="1" destOrd="0" presId="urn:microsoft.com/office/officeart/2005/8/layout/hierarchy6"/>
    <dgm:cxn modelId="{9E62A003-3649-4730-B2B0-19C487ADF9C9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en-US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POS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門市作業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68776AB3-BD17-4A55-BBA3-0FA4743330E0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交班紀錄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處理作業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2A49AC4B-0734-40B2-89B1-DD59700C6A30}" type="parTrans" cxnId="{4D6F9A12-C58A-4E71-9637-EB769C99C59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4AFA891C-D7D8-4747-8289-C5849ED2F41C}" type="sibTrans" cxnId="{4D6F9A12-C58A-4E71-9637-EB769C99C594}">
      <dgm:prSet/>
      <dgm:spPr/>
      <dgm:t>
        <a:bodyPr/>
        <a:lstStyle/>
        <a:p>
          <a:endParaRPr lang="zh-TW" altLang="en-US" sz="1400"/>
        </a:p>
      </dgm:t>
    </dgm:pt>
    <dgm:pt modelId="{25695DD3-296E-458A-B5F3-C75AD4A43D13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交班單據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過帳處理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9EC64AB0-749D-4BC1-95E4-713D36DD36DD}" type="parTrans" cxnId="{889BE248-5481-4BCA-A31C-A1D350AE57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7DA3A96F-78EE-490D-809D-4C5EC7769218}" type="sibTrans" cxnId="{889BE248-5481-4BCA-A31C-A1D350AE577C}">
      <dgm:prSet/>
      <dgm:spPr/>
      <dgm:t>
        <a:bodyPr/>
        <a:lstStyle/>
        <a:p>
          <a:endParaRPr lang="zh-TW" altLang="en-US" sz="1400"/>
        </a:p>
      </dgm:t>
    </dgm:pt>
    <dgm:pt modelId="{B70E640D-BF60-4412-B797-FEA7FD31F7FB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門市銷售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明細報表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FF12BBD9-D0ED-47E0-B462-044FE38F20EA}" type="parTrans" cxnId="{05529C49-FC9A-48E4-B49C-04A7C77A89D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074D17D3-DBFF-46D3-9B21-788ABAFEA9EB}" type="sibTrans" cxnId="{05529C49-FC9A-48E4-B49C-04A7C77A89D4}">
      <dgm:prSet/>
      <dgm:spPr/>
      <dgm:t>
        <a:bodyPr/>
        <a:lstStyle/>
        <a:p>
          <a:endParaRPr lang="zh-TW" altLang="en-US" sz="1400"/>
        </a:p>
      </dgm:t>
    </dgm:pt>
    <dgm:pt modelId="{D6376D16-FABD-4DF3-8031-37286FFB3D11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  <a:t>櫃號銷售</a:t>
          </a:r>
          <a:r>
            <a:rPr lang="en-US" altLang="zh-TW" sz="1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  <a:t>毛利報表</a:t>
          </a:r>
          <a:endParaRPr lang="zh-TW" altLang="en-US" sz="1400" b="1" dirty="0">
            <a:solidFill>
              <a:schemeClr val="bg1">
                <a:lumMod val="65000"/>
              </a:schemeClr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D9B5670E-FC35-4990-8407-5ED343C45F51}" type="parTrans" cxnId="{FF99A64B-F3A5-46AA-BEA8-B12632A72945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FF59D39E-205D-4F31-B100-8B9583D425EC}" type="sibTrans" cxnId="{FF99A64B-F3A5-46AA-BEA8-B12632A72945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117093" custScaleY="72928" custLinFactNeighborY="-1768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7476C834-4776-4887-8B00-F36A6EFDA1F7}" type="pres">
      <dgm:prSet presAssocID="{2A49AC4B-0734-40B2-89B1-DD59700C6A30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D0EE012D-710A-4E37-A483-19DA8B0502BA}" type="pres">
      <dgm:prSet presAssocID="{68776AB3-BD17-4A55-BBA3-0FA4743330E0}" presName="Name21" presStyleCnt="0"/>
      <dgm:spPr/>
    </dgm:pt>
    <dgm:pt modelId="{5880A41A-4CA0-407F-A5D5-0FFB5D3F7466}" type="pres">
      <dgm:prSet presAssocID="{68776AB3-BD17-4A55-BBA3-0FA4743330E0}" presName="level2Shape" presStyleLbl="node2" presStyleIdx="0" presStyleCnt="1" custScaleX="117259" custScaleY="75581" custLinFactNeighborX="-83" custLinFactNeighborY="-29906"/>
      <dgm:spPr/>
      <dgm:t>
        <a:bodyPr/>
        <a:lstStyle/>
        <a:p>
          <a:endParaRPr lang="zh-TW" altLang="en-US"/>
        </a:p>
      </dgm:t>
    </dgm:pt>
    <dgm:pt modelId="{E2B92BD1-A734-4591-BEBA-54D41F47882B}" type="pres">
      <dgm:prSet presAssocID="{68776AB3-BD17-4A55-BBA3-0FA4743330E0}" presName="hierChild3" presStyleCnt="0"/>
      <dgm:spPr/>
    </dgm:pt>
    <dgm:pt modelId="{83622166-695A-4263-9E25-FF3C34A3D9A0}" type="pres">
      <dgm:prSet presAssocID="{9EC64AB0-749D-4BC1-95E4-713D36DD36DD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15692392-D544-4E9A-BBBB-56B8ADCBF8C0}" type="pres">
      <dgm:prSet presAssocID="{25695DD3-296E-458A-B5F3-C75AD4A43D13}" presName="Name21" presStyleCnt="0"/>
      <dgm:spPr/>
    </dgm:pt>
    <dgm:pt modelId="{9AA42979-0128-4CDB-B9C0-BBC6D4254165}" type="pres">
      <dgm:prSet presAssocID="{25695DD3-296E-458A-B5F3-C75AD4A43D13}" presName="level2Shape" presStyleLbl="node3" presStyleIdx="0" presStyleCnt="1" custScaleX="117259" custScaleY="84384" custLinFactNeighborX="-83" custLinFactNeighborY="-46561"/>
      <dgm:spPr/>
      <dgm:t>
        <a:bodyPr/>
        <a:lstStyle/>
        <a:p>
          <a:endParaRPr lang="zh-TW" altLang="en-US"/>
        </a:p>
      </dgm:t>
    </dgm:pt>
    <dgm:pt modelId="{9171BD00-04DB-4FBC-89E6-F51A719F4A97}" type="pres">
      <dgm:prSet presAssocID="{25695DD3-296E-458A-B5F3-C75AD4A43D13}" presName="hierChild3" presStyleCnt="0"/>
      <dgm:spPr/>
    </dgm:pt>
    <dgm:pt modelId="{8C2A5438-CE4F-458E-B43A-3176B419348A}" type="pres">
      <dgm:prSet presAssocID="{FF12BBD9-D0ED-47E0-B462-044FE38F20EA}" presName="Name19" presStyleLbl="parChTrans1D4" presStyleIdx="0" presStyleCnt="2"/>
      <dgm:spPr/>
      <dgm:t>
        <a:bodyPr/>
        <a:lstStyle/>
        <a:p>
          <a:endParaRPr lang="zh-TW" altLang="en-US"/>
        </a:p>
      </dgm:t>
    </dgm:pt>
    <dgm:pt modelId="{CA267D11-62CC-4CA9-96B9-5808EF61368E}" type="pres">
      <dgm:prSet presAssocID="{B70E640D-BF60-4412-B797-FEA7FD31F7FB}" presName="Name21" presStyleCnt="0"/>
      <dgm:spPr/>
    </dgm:pt>
    <dgm:pt modelId="{FFA58CFE-9969-4DC5-A4AE-BEEF4E5549CC}" type="pres">
      <dgm:prSet presAssocID="{B70E640D-BF60-4412-B797-FEA7FD31F7FB}" presName="level2Shape" presStyleLbl="node4" presStyleIdx="0" presStyleCnt="2" custScaleX="117255" custScaleY="80297" custLinFactNeighborX="-81" custLinFactNeighborY="-61216"/>
      <dgm:spPr/>
      <dgm:t>
        <a:bodyPr/>
        <a:lstStyle/>
        <a:p>
          <a:endParaRPr lang="zh-TW" altLang="en-US"/>
        </a:p>
      </dgm:t>
    </dgm:pt>
    <dgm:pt modelId="{59DCD526-3B52-40F0-9023-EB0AB19A02B4}" type="pres">
      <dgm:prSet presAssocID="{B70E640D-BF60-4412-B797-FEA7FD31F7FB}" presName="hierChild3" presStyleCnt="0"/>
      <dgm:spPr/>
    </dgm:pt>
    <dgm:pt modelId="{801F5589-8ACA-4D3D-ADA4-A0C3A11A2C5D}" type="pres">
      <dgm:prSet presAssocID="{D9B5670E-FC35-4990-8407-5ED343C45F51}" presName="Name19" presStyleLbl="parChTrans1D4" presStyleIdx="1" presStyleCnt="2"/>
      <dgm:spPr/>
      <dgm:t>
        <a:bodyPr/>
        <a:lstStyle/>
        <a:p>
          <a:endParaRPr lang="zh-TW" altLang="en-US"/>
        </a:p>
      </dgm:t>
    </dgm:pt>
    <dgm:pt modelId="{644F54C9-71EC-412B-A7D5-8B5E373A6F30}" type="pres">
      <dgm:prSet presAssocID="{D6376D16-FABD-4DF3-8031-37286FFB3D11}" presName="Name21" presStyleCnt="0"/>
      <dgm:spPr/>
    </dgm:pt>
    <dgm:pt modelId="{DB37B130-6479-4B7D-A2BE-1BF1DF6B5962}" type="pres">
      <dgm:prSet presAssocID="{D6376D16-FABD-4DF3-8031-37286FFB3D11}" presName="level2Shape" presStyleLbl="node4" presStyleIdx="1" presStyleCnt="2" custScaleX="117093" custScaleY="68977" custLinFactNeighborY="-73470"/>
      <dgm:spPr/>
      <dgm:t>
        <a:bodyPr/>
        <a:lstStyle/>
        <a:p>
          <a:endParaRPr lang="zh-TW" altLang="en-US"/>
        </a:p>
      </dgm:t>
    </dgm:pt>
    <dgm:pt modelId="{3015A414-D929-498F-B532-A5E064E12EBB}" type="pres">
      <dgm:prSet presAssocID="{D6376D16-FABD-4DF3-8031-37286FFB3D11}" presName="hierChild3" presStyleCnt="0"/>
      <dgm:spPr/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BEDF24E6-98EC-4D1C-A50B-65EE9ADBFBBB}" type="presOf" srcId="{9EC64AB0-749D-4BC1-95E4-713D36DD36DD}" destId="{83622166-695A-4263-9E25-FF3C34A3D9A0}" srcOrd="0" destOrd="0" presId="urn:microsoft.com/office/officeart/2005/8/layout/hierarchy6"/>
    <dgm:cxn modelId="{05529C49-FC9A-48E4-B49C-04A7C77A89D4}" srcId="{25695DD3-296E-458A-B5F3-C75AD4A43D13}" destId="{B70E640D-BF60-4412-B797-FEA7FD31F7FB}" srcOrd="0" destOrd="0" parTransId="{FF12BBD9-D0ED-47E0-B462-044FE38F20EA}" sibTransId="{074D17D3-DBFF-46D3-9B21-788ABAFEA9EB}"/>
    <dgm:cxn modelId="{F006E4A7-B055-4A39-8C79-96A439AF745F}" type="presOf" srcId="{D6376D16-FABD-4DF3-8031-37286FFB3D11}" destId="{DB37B130-6479-4B7D-A2BE-1BF1DF6B5962}" srcOrd="0" destOrd="0" presId="urn:microsoft.com/office/officeart/2005/8/layout/hierarchy6"/>
    <dgm:cxn modelId="{4D6F9A12-C58A-4E71-9637-EB769C99C594}" srcId="{16331E11-06BB-4303-8616-AC761F654129}" destId="{68776AB3-BD17-4A55-BBA3-0FA4743330E0}" srcOrd="0" destOrd="0" parTransId="{2A49AC4B-0734-40B2-89B1-DD59700C6A30}" sibTransId="{4AFA891C-D7D8-4747-8289-C5849ED2F41C}"/>
    <dgm:cxn modelId="{3F35CAEB-72C3-48A6-B5A7-B5CB014DBEF5}" type="presOf" srcId="{FF12BBD9-D0ED-47E0-B462-044FE38F20EA}" destId="{8C2A5438-CE4F-458E-B43A-3176B419348A}" srcOrd="0" destOrd="0" presId="urn:microsoft.com/office/officeart/2005/8/layout/hierarchy6"/>
    <dgm:cxn modelId="{889BE248-5481-4BCA-A31C-A1D350AE577C}" srcId="{68776AB3-BD17-4A55-BBA3-0FA4743330E0}" destId="{25695DD3-296E-458A-B5F3-C75AD4A43D13}" srcOrd="0" destOrd="0" parTransId="{9EC64AB0-749D-4BC1-95E4-713D36DD36DD}" sibTransId="{7DA3A96F-78EE-490D-809D-4C5EC7769218}"/>
    <dgm:cxn modelId="{96598B12-2258-4A86-9357-0307CC0BBC9E}" type="presOf" srcId="{2A49AC4B-0734-40B2-89B1-DD59700C6A30}" destId="{7476C834-4776-4887-8B00-F36A6EFDA1F7}" srcOrd="0" destOrd="0" presId="urn:microsoft.com/office/officeart/2005/8/layout/hierarchy6"/>
    <dgm:cxn modelId="{268E9485-E937-4C7C-9DE8-57F49FAEE499}" type="presOf" srcId="{B70E640D-BF60-4412-B797-FEA7FD31F7FB}" destId="{FFA58CFE-9969-4DC5-A4AE-BEEF4E5549CC}" srcOrd="0" destOrd="0" presId="urn:microsoft.com/office/officeart/2005/8/layout/hierarchy6"/>
    <dgm:cxn modelId="{F77ED644-D680-4954-A680-A2421EB0B610}" type="presOf" srcId="{13F70188-4944-44FF-B227-91C36A1B7192}" destId="{11D37771-142D-4E97-B8AA-3CEAEC90D964}" srcOrd="0" destOrd="0" presId="urn:microsoft.com/office/officeart/2005/8/layout/hierarchy6"/>
    <dgm:cxn modelId="{CE766514-A32A-4E3F-963E-5AB14FE00D55}" type="presOf" srcId="{25695DD3-296E-458A-B5F3-C75AD4A43D13}" destId="{9AA42979-0128-4CDB-B9C0-BBC6D4254165}" srcOrd="0" destOrd="0" presId="urn:microsoft.com/office/officeart/2005/8/layout/hierarchy6"/>
    <dgm:cxn modelId="{89104D03-0D09-4941-88E8-6AABFBE5D8B1}" type="presOf" srcId="{D9B5670E-FC35-4990-8407-5ED343C45F51}" destId="{801F5589-8ACA-4D3D-ADA4-A0C3A11A2C5D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FC0DB9DA-335B-416A-B47C-B347C7D10A46}" type="presOf" srcId="{68776AB3-BD17-4A55-BBA3-0FA4743330E0}" destId="{5880A41A-4CA0-407F-A5D5-0FFB5D3F7466}" srcOrd="0" destOrd="0" presId="urn:microsoft.com/office/officeart/2005/8/layout/hierarchy6"/>
    <dgm:cxn modelId="{FF99A64B-F3A5-46AA-BEA8-B12632A72945}" srcId="{B70E640D-BF60-4412-B797-FEA7FD31F7FB}" destId="{D6376D16-FABD-4DF3-8031-37286FFB3D11}" srcOrd="0" destOrd="0" parTransId="{D9B5670E-FC35-4990-8407-5ED343C45F51}" sibTransId="{FF59D39E-205D-4F31-B100-8B9583D425EC}"/>
    <dgm:cxn modelId="{2479E3A5-235D-49E0-B7C3-DE336EB39971}" type="presOf" srcId="{16331E11-06BB-4303-8616-AC761F654129}" destId="{B988D16E-AD4A-4C0E-8AD7-CE841AA42A8B}" srcOrd="0" destOrd="0" presId="urn:microsoft.com/office/officeart/2005/8/layout/hierarchy6"/>
    <dgm:cxn modelId="{8DAA5DD6-F29E-4B3D-B9B8-DE098900FAD7}" type="presParOf" srcId="{11D37771-142D-4E97-B8AA-3CEAEC90D964}" destId="{862B304A-B0B0-4F5E-B81D-1B12D4808367}" srcOrd="0" destOrd="0" presId="urn:microsoft.com/office/officeart/2005/8/layout/hierarchy6"/>
    <dgm:cxn modelId="{906D3E8D-DFE1-4E41-9BE1-DE6596BA2060}" type="presParOf" srcId="{862B304A-B0B0-4F5E-B81D-1B12D4808367}" destId="{2EA5ECE4-FE2C-443E-AE49-DE6A485F5B9E}" srcOrd="0" destOrd="0" presId="urn:microsoft.com/office/officeart/2005/8/layout/hierarchy6"/>
    <dgm:cxn modelId="{ED2B72D7-45E4-4AEE-906B-18D2704A084A}" type="presParOf" srcId="{2EA5ECE4-FE2C-443E-AE49-DE6A485F5B9E}" destId="{81733CC3-06D3-47D9-8EFA-15D616AF8E41}" srcOrd="0" destOrd="0" presId="urn:microsoft.com/office/officeart/2005/8/layout/hierarchy6"/>
    <dgm:cxn modelId="{93C82C4E-45CB-4C83-8967-23E2815919B5}" type="presParOf" srcId="{81733CC3-06D3-47D9-8EFA-15D616AF8E41}" destId="{B988D16E-AD4A-4C0E-8AD7-CE841AA42A8B}" srcOrd="0" destOrd="0" presId="urn:microsoft.com/office/officeart/2005/8/layout/hierarchy6"/>
    <dgm:cxn modelId="{5E7664D3-9704-449B-8B38-FE3D79C646C8}" type="presParOf" srcId="{81733CC3-06D3-47D9-8EFA-15D616AF8E41}" destId="{7DC40251-75D4-4ECD-A61D-4CD709458089}" srcOrd="1" destOrd="0" presId="urn:microsoft.com/office/officeart/2005/8/layout/hierarchy6"/>
    <dgm:cxn modelId="{AD2F4796-A57B-45AA-A455-2F551A1E7C81}" type="presParOf" srcId="{7DC40251-75D4-4ECD-A61D-4CD709458089}" destId="{7476C834-4776-4887-8B00-F36A6EFDA1F7}" srcOrd="0" destOrd="0" presId="urn:microsoft.com/office/officeart/2005/8/layout/hierarchy6"/>
    <dgm:cxn modelId="{D60CD60B-DF84-4699-9FB5-C70F846D70BF}" type="presParOf" srcId="{7DC40251-75D4-4ECD-A61D-4CD709458089}" destId="{D0EE012D-710A-4E37-A483-19DA8B0502BA}" srcOrd="1" destOrd="0" presId="urn:microsoft.com/office/officeart/2005/8/layout/hierarchy6"/>
    <dgm:cxn modelId="{377195E4-8DE4-4412-9B0C-022F6EF09D1B}" type="presParOf" srcId="{D0EE012D-710A-4E37-A483-19DA8B0502BA}" destId="{5880A41A-4CA0-407F-A5D5-0FFB5D3F7466}" srcOrd="0" destOrd="0" presId="urn:microsoft.com/office/officeart/2005/8/layout/hierarchy6"/>
    <dgm:cxn modelId="{EBC1840A-8987-4660-8E31-8B1CECE5C885}" type="presParOf" srcId="{D0EE012D-710A-4E37-A483-19DA8B0502BA}" destId="{E2B92BD1-A734-4591-BEBA-54D41F47882B}" srcOrd="1" destOrd="0" presId="urn:microsoft.com/office/officeart/2005/8/layout/hierarchy6"/>
    <dgm:cxn modelId="{FF4812B9-6837-4EA9-BC66-DCBC0F7560A8}" type="presParOf" srcId="{E2B92BD1-A734-4591-BEBA-54D41F47882B}" destId="{83622166-695A-4263-9E25-FF3C34A3D9A0}" srcOrd="0" destOrd="0" presId="urn:microsoft.com/office/officeart/2005/8/layout/hierarchy6"/>
    <dgm:cxn modelId="{2DE01E7C-71E5-4C33-9615-505AA3F8ECF4}" type="presParOf" srcId="{E2B92BD1-A734-4591-BEBA-54D41F47882B}" destId="{15692392-D544-4E9A-BBBB-56B8ADCBF8C0}" srcOrd="1" destOrd="0" presId="urn:microsoft.com/office/officeart/2005/8/layout/hierarchy6"/>
    <dgm:cxn modelId="{769AA683-6B08-47AC-A1A0-DF9A38EC0A72}" type="presParOf" srcId="{15692392-D544-4E9A-BBBB-56B8ADCBF8C0}" destId="{9AA42979-0128-4CDB-B9C0-BBC6D4254165}" srcOrd="0" destOrd="0" presId="urn:microsoft.com/office/officeart/2005/8/layout/hierarchy6"/>
    <dgm:cxn modelId="{39768CD6-A23C-4DC0-A414-C3746EF635DF}" type="presParOf" srcId="{15692392-D544-4E9A-BBBB-56B8ADCBF8C0}" destId="{9171BD00-04DB-4FBC-89E6-F51A719F4A97}" srcOrd="1" destOrd="0" presId="urn:microsoft.com/office/officeart/2005/8/layout/hierarchy6"/>
    <dgm:cxn modelId="{FA5F6533-86C8-434A-BFC1-3C95AB9AFC54}" type="presParOf" srcId="{9171BD00-04DB-4FBC-89E6-F51A719F4A97}" destId="{8C2A5438-CE4F-458E-B43A-3176B419348A}" srcOrd="0" destOrd="0" presId="urn:microsoft.com/office/officeart/2005/8/layout/hierarchy6"/>
    <dgm:cxn modelId="{B98AFBAA-3842-4F42-ACC5-56C1E357659A}" type="presParOf" srcId="{9171BD00-04DB-4FBC-89E6-F51A719F4A97}" destId="{CA267D11-62CC-4CA9-96B9-5808EF61368E}" srcOrd="1" destOrd="0" presId="urn:microsoft.com/office/officeart/2005/8/layout/hierarchy6"/>
    <dgm:cxn modelId="{FC514FBC-1695-4BDD-8483-5946F94CE249}" type="presParOf" srcId="{CA267D11-62CC-4CA9-96B9-5808EF61368E}" destId="{FFA58CFE-9969-4DC5-A4AE-BEEF4E5549CC}" srcOrd="0" destOrd="0" presId="urn:microsoft.com/office/officeart/2005/8/layout/hierarchy6"/>
    <dgm:cxn modelId="{5BEC58B8-7C21-4B8C-A170-9128D8509935}" type="presParOf" srcId="{CA267D11-62CC-4CA9-96B9-5808EF61368E}" destId="{59DCD526-3B52-40F0-9023-EB0AB19A02B4}" srcOrd="1" destOrd="0" presId="urn:microsoft.com/office/officeart/2005/8/layout/hierarchy6"/>
    <dgm:cxn modelId="{D710938A-AC03-4B12-AAEB-97F5059C33FC}" type="presParOf" srcId="{59DCD526-3B52-40F0-9023-EB0AB19A02B4}" destId="{801F5589-8ACA-4D3D-ADA4-A0C3A11A2C5D}" srcOrd="0" destOrd="0" presId="urn:microsoft.com/office/officeart/2005/8/layout/hierarchy6"/>
    <dgm:cxn modelId="{3A066C83-A0EF-4E5A-8AE1-1CC599DFF306}" type="presParOf" srcId="{59DCD526-3B52-40F0-9023-EB0AB19A02B4}" destId="{644F54C9-71EC-412B-A7D5-8B5E373A6F30}" srcOrd="1" destOrd="0" presId="urn:microsoft.com/office/officeart/2005/8/layout/hierarchy6"/>
    <dgm:cxn modelId="{C06F0352-D990-4A9F-A0C1-4311CBBC5EF4}" type="presParOf" srcId="{644F54C9-71EC-412B-A7D5-8B5E373A6F30}" destId="{DB37B130-6479-4B7D-A2BE-1BF1DF6B5962}" srcOrd="0" destOrd="0" presId="urn:microsoft.com/office/officeart/2005/8/layout/hierarchy6"/>
    <dgm:cxn modelId="{0497BCA1-4B49-4289-BC56-3CDF16A8C79B}" type="presParOf" srcId="{644F54C9-71EC-412B-A7D5-8B5E373A6F30}" destId="{3015A414-D929-498F-B532-A5E064E12EBB}" srcOrd="1" destOrd="0" presId="urn:microsoft.com/office/officeart/2005/8/layout/hierarchy6"/>
    <dgm:cxn modelId="{76696C28-9A31-46F8-A9CF-85B183229FE0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CB2A0-9BCD-4DD3-8178-0B0BA4A9C10D}">
      <dsp:nvSpPr>
        <dsp:cNvPr id="0" name=""/>
        <dsp:cNvSpPr/>
      </dsp:nvSpPr>
      <dsp:spPr>
        <a:xfrm>
          <a:off x="917779" y="414"/>
          <a:ext cx="1288642" cy="729183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9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進貨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39136" y="21771"/>
        <a:ext cx="1245928" cy="686469"/>
      </dsp:txXfrm>
    </dsp:sp>
    <dsp:sp modelId="{EC27B6EA-7D49-4037-9A70-6B9B2AC8FDD8}">
      <dsp:nvSpPr>
        <dsp:cNvPr id="0" name=""/>
        <dsp:cNvSpPr/>
      </dsp:nvSpPr>
      <dsp:spPr>
        <a:xfrm>
          <a:off x="1516380" y="729597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8D8859-E5D9-466A-98AC-A5E3B963C77B}">
      <dsp:nvSpPr>
        <dsp:cNvPr id="0" name=""/>
        <dsp:cNvSpPr/>
      </dsp:nvSpPr>
      <dsp:spPr>
        <a:xfrm>
          <a:off x="920546" y="1021271"/>
          <a:ext cx="1283107" cy="729183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應付帳款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41903" y="1042628"/>
        <a:ext cx="1240393" cy="686469"/>
      </dsp:txXfrm>
    </dsp:sp>
    <dsp:sp modelId="{784F3D45-F9A4-42B3-96AA-3708426327A4}">
      <dsp:nvSpPr>
        <dsp:cNvPr id="0" name=""/>
        <dsp:cNvSpPr/>
      </dsp:nvSpPr>
      <dsp:spPr>
        <a:xfrm>
          <a:off x="1516380" y="1750454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A16C8-055F-442F-AB71-D6FBD2138D34}">
      <dsp:nvSpPr>
        <dsp:cNvPr id="0" name=""/>
        <dsp:cNvSpPr/>
      </dsp:nvSpPr>
      <dsp:spPr>
        <a:xfrm>
          <a:off x="927306" y="2042128"/>
          <a:ext cx="1269588" cy="729183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對帳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48663" y="2063485"/>
        <a:ext cx="1226874" cy="686469"/>
      </dsp:txXfrm>
    </dsp:sp>
    <dsp:sp modelId="{8A96DF5C-A90C-4456-902C-B90F92638467}">
      <dsp:nvSpPr>
        <dsp:cNvPr id="0" name=""/>
        <dsp:cNvSpPr/>
      </dsp:nvSpPr>
      <dsp:spPr>
        <a:xfrm>
          <a:off x="1516380" y="2771311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DBE700-BDD0-45AD-A6DE-6332E153EA0A}">
      <dsp:nvSpPr>
        <dsp:cNvPr id="0" name=""/>
        <dsp:cNvSpPr/>
      </dsp:nvSpPr>
      <dsp:spPr>
        <a:xfrm>
          <a:off x="946354" y="3062985"/>
          <a:ext cx="1231492" cy="729183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付款沖帳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67711" y="3084342"/>
        <a:ext cx="1188778" cy="6864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67CE7-4C4F-4DDF-AC72-7858CA4C0617}">
      <dsp:nvSpPr>
        <dsp:cNvPr id="0" name=""/>
        <dsp:cNvSpPr/>
      </dsp:nvSpPr>
      <dsp:spPr>
        <a:xfrm>
          <a:off x="996144" y="168"/>
          <a:ext cx="1131912" cy="754608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9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出貨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018246" y="22270"/>
        <a:ext cx="1087708" cy="710404"/>
      </dsp:txXfrm>
    </dsp:sp>
    <dsp:sp modelId="{DB467C74-A1B0-4817-A43B-AFA0E8C1C0DA}">
      <dsp:nvSpPr>
        <dsp:cNvPr id="0" name=""/>
        <dsp:cNvSpPr/>
      </dsp:nvSpPr>
      <dsp:spPr>
        <a:xfrm>
          <a:off x="1516380" y="754776"/>
          <a:ext cx="91440" cy="301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184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79231-5F5A-4913-B5F4-B9D1EF8A0B55}">
      <dsp:nvSpPr>
        <dsp:cNvPr id="0" name=""/>
        <dsp:cNvSpPr/>
      </dsp:nvSpPr>
      <dsp:spPr>
        <a:xfrm>
          <a:off x="996144" y="1056619"/>
          <a:ext cx="1131912" cy="754608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應收帳款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018246" y="1078721"/>
        <a:ext cx="1087708" cy="710404"/>
      </dsp:txXfrm>
    </dsp:sp>
    <dsp:sp modelId="{2C0753DB-62F7-4C57-92F0-234AEDC170E3}">
      <dsp:nvSpPr>
        <dsp:cNvPr id="0" name=""/>
        <dsp:cNvSpPr/>
      </dsp:nvSpPr>
      <dsp:spPr>
        <a:xfrm>
          <a:off x="1516380" y="1811228"/>
          <a:ext cx="91440" cy="301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184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7E420E-1673-4012-9948-20BA3078F170}">
      <dsp:nvSpPr>
        <dsp:cNvPr id="0" name=""/>
        <dsp:cNvSpPr/>
      </dsp:nvSpPr>
      <dsp:spPr>
        <a:xfrm>
          <a:off x="996144" y="2113071"/>
          <a:ext cx="1131912" cy="754608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對帳單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018246" y="2135173"/>
        <a:ext cx="1087708" cy="710404"/>
      </dsp:txXfrm>
    </dsp:sp>
    <dsp:sp modelId="{021A9E06-0805-4A96-AD3A-1A9569345A84}">
      <dsp:nvSpPr>
        <dsp:cNvPr id="0" name=""/>
        <dsp:cNvSpPr/>
      </dsp:nvSpPr>
      <dsp:spPr>
        <a:xfrm>
          <a:off x="826357" y="2867680"/>
          <a:ext cx="735743" cy="301843"/>
        </a:xfrm>
        <a:custGeom>
          <a:avLst/>
          <a:gdLst/>
          <a:ahLst/>
          <a:cxnLst/>
          <a:rect l="0" t="0" r="0" b="0"/>
          <a:pathLst>
            <a:path>
              <a:moveTo>
                <a:pt x="735743" y="0"/>
              </a:moveTo>
              <a:lnTo>
                <a:pt x="735743" y="150921"/>
              </a:lnTo>
              <a:lnTo>
                <a:pt x="0" y="150921"/>
              </a:lnTo>
              <a:lnTo>
                <a:pt x="0" y="301843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EEB8B-C108-4908-80C4-2B5BB1057687}">
      <dsp:nvSpPr>
        <dsp:cNvPr id="0" name=""/>
        <dsp:cNvSpPr/>
      </dsp:nvSpPr>
      <dsp:spPr>
        <a:xfrm>
          <a:off x="260400" y="3169523"/>
          <a:ext cx="1131912" cy="754608"/>
        </a:xfrm>
        <a:prstGeom prst="roundRect">
          <a:avLst>
            <a:gd name="adj" fmla="val 10000"/>
          </a:avLst>
        </a:prstGeom>
        <a:solidFill>
          <a:srgbClr val="ED5511">
            <a:alpha val="90000"/>
          </a:srgb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收款沖帳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282502" y="3191625"/>
        <a:ext cx="1087708" cy="710404"/>
      </dsp:txXfrm>
    </dsp:sp>
    <dsp:sp modelId="{33989CE9-BCB8-471F-BE0D-1F07A13756EF}">
      <dsp:nvSpPr>
        <dsp:cNvPr id="0" name=""/>
        <dsp:cNvSpPr/>
      </dsp:nvSpPr>
      <dsp:spPr>
        <a:xfrm>
          <a:off x="1562100" y="2867680"/>
          <a:ext cx="735743" cy="301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921"/>
              </a:lnTo>
              <a:lnTo>
                <a:pt x="735743" y="150921"/>
              </a:lnTo>
              <a:lnTo>
                <a:pt x="735743" y="301843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B571A-AC97-4CF4-AF61-71AE1BB8E7E3}">
      <dsp:nvSpPr>
        <dsp:cNvPr id="0" name=""/>
        <dsp:cNvSpPr/>
      </dsp:nvSpPr>
      <dsp:spPr>
        <a:xfrm>
          <a:off x="1731887" y="3169523"/>
          <a:ext cx="1131912" cy="754608"/>
        </a:xfrm>
        <a:prstGeom prst="roundRect">
          <a:avLst>
            <a:gd name="adj" fmla="val 10000"/>
          </a:avLst>
        </a:prstGeom>
        <a:solidFill>
          <a:srgbClr val="ED5511">
            <a:alpha val="90000"/>
          </a:srgb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群族沖帳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753989" y="3191625"/>
        <a:ext cx="1087708" cy="7104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921580" y="414"/>
          <a:ext cx="1281040" cy="729183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9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手工傳票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42937" y="21771"/>
        <a:ext cx="1238326" cy="686469"/>
      </dsp:txXfrm>
    </dsp:sp>
    <dsp:sp modelId="{91726800-9552-45C8-860A-BC9D5CFDCBEA}">
      <dsp:nvSpPr>
        <dsp:cNvPr id="0" name=""/>
        <dsp:cNvSpPr/>
      </dsp:nvSpPr>
      <dsp:spPr>
        <a:xfrm>
          <a:off x="1516380" y="729597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EDB6F-2493-4820-AABF-6D204C701C97}">
      <dsp:nvSpPr>
        <dsp:cNvPr id="0" name=""/>
        <dsp:cNvSpPr/>
      </dsp:nvSpPr>
      <dsp:spPr>
        <a:xfrm>
          <a:off x="940628" y="1021271"/>
          <a:ext cx="1242944" cy="729183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會計傳票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61985" y="1042628"/>
        <a:ext cx="1200230" cy="686469"/>
      </dsp:txXfrm>
    </dsp:sp>
    <dsp:sp modelId="{07B135D6-C685-4462-AE50-E9B90CB28EC2}">
      <dsp:nvSpPr>
        <dsp:cNvPr id="0" name=""/>
        <dsp:cNvSpPr/>
      </dsp:nvSpPr>
      <dsp:spPr>
        <a:xfrm>
          <a:off x="1516380" y="1750454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7A83A-2283-4F9B-BD21-7485AB62F17C}">
      <dsp:nvSpPr>
        <dsp:cNvPr id="0" name=""/>
        <dsp:cNvSpPr/>
      </dsp:nvSpPr>
      <dsp:spPr>
        <a:xfrm>
          <a:off x="940628" y="2042128"/>
          <a:ext cx="1242944" cy="729183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分類帳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61985" y="2063485"/>
        <a:ext cx="1200230" cy="686469"/>
      </dsp:txXfrm>
    </dsp:sp>
    <dsp:sp modelId="{19C51191-1800-4CA6-A4C1-48FC2C3301CB}">
      <dsp:nvSpPr>
        <dsp:cNvPr id="0" name=""/>
        <dsp:cNvSpPr/>
      </dsp:nvSpPr>
      <dsp:spPr>
        <a:xfrm>
          <a:off x="1516380" y="2771311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ED84E-59F1-40B4-B206-DFF3B7AA2E43}">
      <dsp:nvSpPr>
        <dsp:cNvPr id="0" name=""/>
        <dsp:cNvSpPr/>
      </dsp:nvSpPr>
      <dsp:spPr>
        <a:xfrm>
          <a:off x="950155" y="3062985"/>
          <a:ext cx="1223890" cy="729183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財務報表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71512" y="3084342"/>
        <a:ext cx="1181176" cy="6864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784179" y="3593"/>
          <a:ext cx="1555841" cy="63867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網路訂單</a:t>
          </a:r>
        </a:p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拋轉系統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02885" y="22299"/>
        <a:ext cx="1518429" cy="601259"/>
      </dsp:txXfrm>
    </dsp:sp>
    <dsp:sp modelId="{91726800-9552-45C8-860A-BC9D5CFDCBEA}">
      <dsp:nvSpPr>
        <dsp:cNvPr id="0" name=""/>
        <dsp:cNvSpPr/>
      </dsp:nvSpPr>
      <dsp:spPr>
        <a:xfrm>
          <a:off x="1516380" y="642265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EDB6F-2493-4820-AABF-6D204C701C97}">
      <dsp:nvSpPr>
        <dsp:cNvPr id="0" name=""/>
        <dsp:cNvSpPr/>
      </dsp:nvSpPr>
      <dsp:spPr>
        <a:xfrm>
          <a:off x="792519" y="897733"/>
          <a:ext cx="1539162" cy="63867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訂單作業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11225" y="916439"/>
        <a:ext cx="1501750" cy="601259"/>
      </dsp:txXfrm>
    </dsp:sp>
    <dsp:sp modelId="{07B135D6-C685-4462-AE50-E9B90CB28EC2}">
      <dsp:nvSpPr>
        <dsp:cNvPr id="0" name=""/>
        <dsp:cNvSpPr/>
      </dsp:nvSpPr>
      <dsp:spPr>
        <a:xfrm>
          <a:off x="1516380" y="1536404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7A83A-2283-4F9B-BD21-7485AB62F17C}">
      <dsp:nvSpPr>
        <dsp:cNvPr id="0" name=""/>
        <dsp:cNvSpPr/>
      </dsp:nvSpPr>
      <dsp:spPr>
        <a:xfrm>
          <a:off x="792519" y="1791873"/>
          <a:ext cx="1539162" cy="63867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銷貨單據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11225" y="1810579"/>
        <a:ext cx="1501750" cy="601259"/>
      </dsp:txXfrm>
    </dsp:sp>
    <dsp:sp modelId="{19C51191-1800-4CA6-A4C1-48FC2C3301CB}">
      <dsp:nvSpPr>
        <dsp:cNvPr id="0" name=""/>
        <dsp:cNvSpPr/>
      </dsp:nvSpPr>
      <dsp:spPr>
        <a:xfrm>
          <a:off x="1516380" y="2430544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ED84E-59F1-40B4-B206-DFF3B7AA2E43}">
      <dsp:nvSpPr>
        <dsp:cNvPr id="0" name=""/>
        <dsp:cNvSpPr/>
      </dsp:nvSpPr>
      <dsp:spPr>
        <a:xfrm>
          <a:off x="792519" y="2686013"/>
          <a:ext cx="1539162" cy="63867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銷貨退貨作業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11225" y="2704719"/>
        <a:ext cx="1501750" cy="601259"/>
      </dsp:txXfrm>
    </dsp:sp>
    <dsp:sp modelId="{AFA4CF82-9FC8-4F13-A774-1CC7AA2D1081}">
      <dsp:nvSpPr>
        <dsp:cNvPr id="0" name=""/>
        <dsp:cNvSpPr/>
      </dsp:nvSpPr>
      <dsp:spPr>
        <a:xfrm>
          <a:off x="1516380" y="3324684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4D035-E540-49DD-AF83-E7F4009CB791}">
      <dsp:nvSpPr>
        <dsp:cNvPr id="0" name=""/>
        <dsp:cNvSpPr/>
      </dsp:nvSpPr>
      <dsp:spPr>
        <a:xfrm>
          <a:off x="792341" y="3580153"/>
          <a:ext cx="1539517" cy="63867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驗貨系統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11047" y="3598859"/>
        <a:ext cx="1502105" cy="601259"/>
      </dsp:txXfrm>
    </dsp:sp>
    <dsp:sp modelId="{CE8A06AA-38E9-4348-9BF0-F66BE9C8004F}">
      <dsp:nvSpPr>
        <dsp:cNvPr id="0" name=""/>
        <dsp:cNvSpPr/>
      </dsp:nvSpPr>
      <dsp:spPr>
        <a:xfrm>
          <a:off x="1516380" y="4218824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94780-D6BF-4DB1-87CE-E6AC5F5EE4DC}">
      <dsp:nvSpPr>
        <dsp:cNvPr id="0" name=""/>
        <dsp:cNvSpPr/>
      </dsp:nvSpPr>
      <dsp:spPr>
        <a:xfrm>
          <a:off x="816589" y="4474292"/>
          <a:ext cx="1491022" cy="63867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自動託運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單系統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35295" y="4492998"/>
        <a:ext cx="1453610" cy="6012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768948" y="19519"/>
          <a:ext cx="1586304" cy="64643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業務員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業績排行表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7881" y="38452"/>
        <a:ext cx="1548438" cy="608569"/>
      </dsp:txXfrm>
    </dsp:sp>
    <dsp:sp modelId="{7476C834-4776-4887-8B00-F36A6EFDA1F7}">
      <dsp:nvSpPr>
        <dsp:cNvPr id="0" name=""/>
        <dsp:cNvSpPr/>
      </dsp:nvSpPr>
      <dsp:spPr>
        <a:xfrm>
          <a:off x="1514621" y="665955"/>
          <a:ext cx="91440" cy="230656"/>
        </a:xfrm>
        <a:custGeom>
          <a:avLst/>
          <a:gdLst/>
          <a:ahLst/>
          <a:cxnLst/>
          <a:rect l="0" t="0" r="0" b="0"/>
          <a:pathLst>
            <a:path>
              <a:moveTo>
                <a:pt x="47479" y="0"/>
              </a:moveTo>
              <a:lnTo>
                <a:pt x="47479" y="115328"/>
              </a:lnTo>
              <a:lnTo>
                <a:pt x="45720" y="115328"/>
              </a:lnTo>
              <a:lnTo>
                <a:pt x="45720" y="230656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0A41A-4CA0-407F-A5D5-0FFB5D3F7466}">
      <dsp:nvSpPr>
        <dsp:cNvPr id="0" name=""/>
        <dsp:cNvSpPr/>
      </dsp:nvSpPr>
      <dsp:spPr>
        <a:xfrm>
          <a:off x="765429" y="896612"/>
          <a:ext cx="1589823" cy="679350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產品細類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利潤分析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5326" y="916509"/>
        <a:ext cx="1550029" cy="639556"/>
      </dsp:txXfrm>
    </dsp:sp>
    <dsp:sp modelId="{83622166-695A-4263-9E25-FF3C34A3D9A0}">
      <dsp:nvSpPr>
        <dsp:cNvPr id="0" name=""/>
        <dsp:cNvSpPr/>
      </dsp:nvSpPr>
      <dsp:spPr>
        <a:xfrm>
          <a:off x="1514621" y="1575962"/>
          <a:ext cx="91440" cy="2210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2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42979-0128-4CDB-B9C0-BBC6D4254165}">
      <dsp:nvSpPr>
        <dsp:cNvPr id="0" name=""/>
        <dsp:cNvSpPr/>
      </dsp:nvSpPr>
      <dsp:spPr>
        <a:xfrm>
          <a:off x="765429" y="1796995"/>
          <a:ext cx="1589823" cy="630310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產品銷售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排行分析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3890" y="1815456"/>
        <a:ext cx="1552901" cy="593388"/>
      </dsp:txXfrm>
    </dsp:sp>
    <dsp:sp modelId="{8C2A5438-CE4F-458E-B43A-3176B419348A}">
      <dsp:nvSpPr>
        <dsp:cNvPr id="0" name=""/>
        <dsp:cNvSpPr/>
      </dsp:nvSpPr>
      <dsp:spPr>
        <a:xfrm>
          <a:off x="1514621" y="2427305"/>
          <a:ext cx="91440" cy="2502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5108"/>
              </a:lnTo>
              <a:lnTo>
                <a:pt x="45762" y="125108"/>
              </a:lnTo>
              <a:lnTo>
                <a:pt x="45762" y="250216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58CFE-9969-4DC5-A4AE-BEEF4E5549CC}">
      <dsp:nvSpPr>
        <dsp:cNvPr id="0" name=""/>
        <dsp:cNvSpPr/>
      </dsp:nvSpPr>
      <dsp:spPr>
        <a:xfrm>
          <a:off x="765513" y="2677522"/>
          <a:ext cx="1589739" cy="70897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客戶銷售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利潤分析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6278" y="2698287"/>
        <a:ext cx="1548209" cy="6674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765476" y="0"/>
          <a:ext cx="1593248" cy="672369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銷項發票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開立作業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5169" y="19693"/>
        <a:ext cx="1553862" cy="632983"/>
      </dsp:txXfrm>
    </dsp:sp>
    <dsp:sp modelId="{7476C834-4776-4887-8B00-F36A6EFDA1F7}">
      <dsp:nvSpPr>
        <dsp:cNvPr id="0" name=""/>
        <dsp:cNvSpPr/>
      </dsp:nvSpPr>
      <dsp:spPr>
        <a:xfrm>
          <a:off x="1514630" y="672369"/>
          <a:ext cx="91440" cy="208536"/>
        </a:xfrm>
        <a:custGeom>
          <a:avLst/>
          <a:gdLst/>
          <a:ahLst/>
          <a:cxnLst/>
          <a:rect l="0" t="0" r="0" b="0"/>
          <a:pathLst>
            <a:path>
              <a:moveTo>
                <a:pt x="47469" y="0"/>
              </a:moveTo>
              <a:lnTo>
                <a:pt x="47469" y="104268"/>
              </a:lnTo>
              <a:lnTo>
                <a:pt x="45720" y="104268"/>
              </a:lnTo>
              <a:lnTo>
                <a:pt x="45720" y="208536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0A41A-4CA0-407F-A5D5-0FFB5D3F7466}">
      <dsp:nvSpPr>
        <dsp:cNvPr id="0" name=""/>
        <dsp:cNvSpPr/>
      </dsp:nvSpPr>
      <dsp:spPr>
        <a:xfrm>
          <a:off x="765444" y="880905"/>
          <a:ext cx="1589812" cy="68299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銷項發票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設定作業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5448" y="900909"/>
        <a:ext cx="1549804" cy="642983"/>
      </dsp:txXfrm>
    </dsp:sp>
    <dsp:sp modelId="{83622166-695A-4263-9E25-FF3C34A3D9A0}">
      <dsp:nvSpPr>
        <dsp:cNvPr id="0" name=""/>
        <dsp:cNvSpPr/>
      </dsp:nvSpPr>
      <dsp:spPr>
        <a:xfrm>
          <a:off x="1513787" y="1563897"/>
          <a:ext cx="91440" cy="199136"/>
        </a:xfrm>
        <a:custGeom>
          <a:avLst/>
          <a:gdLst/>
          <a:ahLst/>
          <a:cxnLst/>
          <a:rect l="0" t="0" r="0" b="0"/>
          <a:pathLst>
            <a:path>
              <a:moveTo>
                <a:pt x="46563" y="0"/>
              </a:moveTo>
              <a:lnTo>
                <a:pt x="46563" y="99568"/>
              </a:lnTo>
              <a:lnTo>
                <a:pt x="45720" y="99568"/>
              </a:lnTo>
              <a:lnTo>
                <a:pt x="45720" y="199136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42979-0128-4CDB-B9C0-BBC6D4254165}">
      <dsp:nvSpPr>
        <dsp:cNvPr id="0" name=""/>
        <dsp:cNvSpPr/>
      </dsp:nvSpPr>
      <dsp:spPr>
        <a:xfrm>
          <a:off x="763757" y="1763034"/>
          <a:ext cx="1591499" cy="663142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補登發票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3180" y="1782457"/>
        <a:ext cx="1552653" cy="6242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768944" y="0"/>
          <a:ext cx="1586312" cy="65865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POS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門市作業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8235" y="19291"/>
        <a:ext cx="1547730" cy="620077"/>
      </dsp:txXfrm>
    </dsp:sp>
    <dsp:sp modelId="{7476C834-4776-4887-8B00-F36A6EFDA1F7}">
      <dsp:nvSpPr>
        <dsp:cNvPr id="0" name=""/>
        <dsp:cNvSpPr/>
      </dsp:nvSpPr>
      <dsp:spPr>
        <a:xfrm>
          <a:off x="1515256" y="658659"/>
          <a:ext cx="91440" cy="201116"/>
        </a:xfrm>
        <a:custGeom>
          <a:avLst/>
          <a:gdLst/>
          <a:ahLst/>
          <a:cxnLst/>
          <a:rect l="0" t="0" r="0" b="0"/>
          <a:pathLst>
            <a:path>
              <a:moveTo>
                <a:pt x="46844" y="0"/>
              </a:moveTo>
              <a:lnTo>
                <a:pt x="46844" y="100558"/>
              </a:lnTo>
              <a:lnTo>
                <a:pt x="45720" y="100558"/>
              </a:lnTo>
              <a:lnTo>
                <a:pt x="45720" y="201116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0A41A-4CA0-407F-A5D5-0FFB5D3F7466}">
      <dsp:nvSpPr>
        <dsp:cNvPr id="0" name=""/>
        <dsp:cNvSpPr/>
      </dsp:nvSpPr>
      <dsp:spPr>
        <a:xfrm>
          <a:off x="766695" y="859775"/>
          <a:ext cx="1588561" cy="682620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交班紀錄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處理作業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6688" y="879768"/>
        <a:ext cx="1548575" cy="642634"/>
      </dsp:txXfrm>
    </dsp:sp>
    <dsp:sp modelId="{83622166-695A-4263-9E25-FF3C34A3D9A0}">
      <dsp:nvSpPr>
        <dsp:cNvPr id="0" name=""/>
        <dsp:cNvSpPr/>
      </dsp:nvSpPr>
      <dsp:spPr>
        <a:xfrm>
          <a:off x="1515256" y="1542395"/>
          <a:ext cx="91440" cy="210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84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42979-0128-4CDB-B9C0-BBC6D4254165}">
      <dsp:nvSpPr>
        <dsp:cNvPr id="0" name=""/>
        <dsp:cNvSpPr/>
      </dsp:nvSpPr>
      <dsp:spPr>
        <a:xfrm>
          <a:off x="766695" y="1753239"/>
          <a:ext cx="1588561" cy="76212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交班單據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過帳處理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9017" y="1775561"/>
        <a:ext cx="1543917" cy="717481"/>
      </dsp:txXfrm>
    </dsp:sp>
    <dsp:sp modelId="{8C2A5438-CE4F-458E-B43A-3176B419348A}">
      <dsp:nvSpPr>
        <dsp:cNvPr id="0" name=""/>
        <dsp:cNvSpPr/>
      </dsp:nvSpPr>
      <dsp:spPr>
        <a:xfrm>
          <a:off x="1515256" y="2515365"/>
          <a:ext cx="91440" cy="2289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4453"/>
              </a:lnTo>
              <a:lnTo>
                <a:pt x="45747" y="114453"/>
              </a:lnTo>
              <a:lnTo>
                <a:pt x="45747" y="228906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58CFE-9969-4DC5-A4AE-BEEF4E5549CC}">
      <dsp:nvSpPr>
        <dsp:cNvPr id="0" name=""/>
        <dsp:cNvSpPr/>
      </dsp:nvSpPr>
      <dsp:spPr>
        <a:xfrm>
          <a:off x="766749" y="2744272"/>
          <a:ext cx="1588507" cy="72521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門市銷售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明細報表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7990" y="2765513"/>
        <a:ext cx="1546025" cy="682731"/>
      </dsp:txXfrm>
    </dsp:sp>
    <dsp:sp modelId="{801F5589-8ACA-4D3D-ADA4-A0C3A11A2C5D}">
      <dsp:nvSpPr>
        <dsp:cNvPr id="0" name=""/>
        <dsp:cNvSpPr/>
      </dsp:nvSpPr>
      <dsp:spPr>
        <a:xfrm>
          <a:off x="1515283" y="3469485"/>
          <a:ext cx="91440" cy="2505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5295"/>
              </a:lnTo>
              <a:lnTo>
                <a:pt x="46817" y="125295"/>
              </a:lnTo>
              <a:lnTo>
                <a:pt x="46817" y="250591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7B130-6479-4B7D-A2BE-1BF1DF6B5962}">
      <dsp:nvSpPr>
        <dsp:cNvPr id="0" name=""/>
        <dsp:cNvSpPr/>
      </dsp:nvSpPr>
      <dsp:spPr>
        <a:xfrm>
          <a:off x="768944" y="3720077"/>
          <a:ext cx="1586312" cy="62297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  <a:t>櫃號銷售</a:t>
          </a:r>
          <a:r>
            <a:rPr lang="en-US" altLang="zh-TW" sz="1400" b="1" kern="1200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  <a:t>毛利報表</a:t>
          </a:r>
          <a:endParaRPr lang="zh-TW" altLang="en-US" sz="1400" b="1" kern="1200" dirty="0">
            <a:solidFill>
              <a:schemeClr val="bg1">
                <a:lumMod val="65000"/>
              </a:schemeClr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7190" y="3738323"/>
        <a:ext cx="1549820" cy="586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541A2-BD1C-4905-A80A-1BA7AA4E040C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993BF-44DF-4E94-8BB2-2F1C7B992B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146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705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833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03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75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97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762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31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3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581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56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83AB5-B99F-4C01-B0E9-7814B9031D46}" type="datetimeFigureOut">
              <a:rPr lang="zh-TW" altLang="en-US" smtClean="0"/>
              <a:t>2025/3/6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37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37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19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microsoft.com/office/2007/relationships/hdphoto" Target="../media/hdphoto1.wdp"/><Relationship Id="rId21" Type="http://schemas.openxmlformats.org/officeDocument/2006/relationships/diagramQuickStyle" Target="../diagrams/quickStyle7.xml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image" Target="../media/image37.jpeg"/><Relationship Id="rId16" Type="http://schemas.openxmlformats.org/officeDocument/2006/relationships/diagramQuickStyle" Target="../diagrams/quickStyle6.xml"/><Relationship Id="rId20" Type="http://schemas.openxmlformats.org/officeDocument/2006/relationships/diagramLayout" Target="../diagrams/layout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24" Type="http://schemas.openxmlformats.org/officeDocument/2006/relationships/image" Target="../media/image8.png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23" Type="http://schemas.microsoft.com/office/2007/relationships/diagramDrawing" Target="../diagrams/drawing7.xml"/><Relationship Id="rId10" Type="http://schemas.openxmlformats.org/officeDocument/2006/relationships/diagramLayout" Target="../diagrams/layout5.xml"/><Relationship Id="rId19" Type="http://schemas.openxmlformats.org/officeDocument/2006/relationships/diagramData" Target="../diagrams/data7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Relationship Id="rId22" Type="http://schemas.openxmlformats.org/officeDocument/2006/relationships/diagramColors" Target="../diagrams/colors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4.png"/><Relationship Id="rId1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37.jpe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2.png"/><Relationship Id="rId5" Type="http://schemas.microsoft.com/office/2007/relationships/hdphoto" Target="../media/hdphoto2.wdp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microsoft.com/office/2007/relationships/hdphoto" Target="../media/hdphoto1.wdp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37.jpe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8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10" Type="http://schemas.openxmlformats.org/officeDocument/2006/relationships/image" Target="../media/image68.png"/><Relationship Id="rId19" Type="http://schemas.openxmlformats.org/officeDocument/2006/relationships/image" Target="../media/image76.jfif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4.wdp"/><Relationship Id="rId7" Type="http://schemas.openxmlformats.org/officeDocument/2006/relationships/image" Target="../media/image66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8.png"/><Relationship Id="rId4" Type="http://schemas.openxmlformats.org/officeDocument/2006/relationships/image" Target="../media/image78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t\Desktop\KTNET\【 Sourse 】\KT授權圖庫\3C\Dollarphotoclub_1015588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</p:pic>
      <p:sp>
        <p:nvSpPr>
          <p:cNvPr id="14" name="Rectangle 22">
            <a:extLst>
              <a:ext uri="{FF2B5EF4-FFF2-40B4-BE49-F238E27FC236}">
                <a16:creationId xmlns:a16="http://schemas.microsoft.com/office/drawing/2014/main" id="{5CC4E829-C98C-406A-899E-9DF9815FA231}"/>
              </a:ext>
            </a:extLst>
          </p:cNvPr>
          <p:cNvSpPr/>
          <p:nvPr/>
        </p:nvSpPr>
        <p:spPr>
          <a:xfrm>
            <a:off x="5044136" y="1"/>
            <a:ext cx="6423964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5CC4E829-C98C-406A-899E-9DF9815FA231}"/>
              </a:ext>
            </a:extLst>
          </p:cNvPr>
          <p:cNvSpPr/>
          <p:nvPr/>
        </p:nvSpPr>
        <p:spPr>
          <a:xfrm>
            <a:off x="611834" y="-13363"/>
            <a:ext cx="11580163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5CC4E829-C98C-406A-899E-9DF9815FA231}"/>
              </a:ext>
            </a:extLst>
          </p:cNvPr>
          <p:cNvSpPr/>
          <p:nvPr/>
        </p:nvSpPr>
        <p:spPr>
          <a:xfrm>
            <a:off x="897586" y="1"/>
            <a:ext cx="4432300" cy="685800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1619338" y="5702918"/>
            <a:ext cx="2988793" cy="76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 algn="dist">
              <a:lnSpc>
                <a:spcPts val="3200"/>
              </a:lnSpc>
            </a:pPr>
            <a:r>
              <a:rPr lang="zh-TW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廣鐸企業有限公司</a:t>
            </a:r>
            <a:endParaRPr lang="zh-TW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27244" y="2324637"/>
            <a:ext cx="5295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0" b="1" dirty="0" smtClean="0">
                <a:solidFill>
                  <a:srgbClr val="FFED01"/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endParaRPr lang="zh-TW" altLang="en-US" sz="7200" b="1" dirty="0">
              <a:solidFill>
                <a:srgbClr val="FFED0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33893" y="2405573"/>
            <a:ext cx="34199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b="1" dirty="0">
                <a:solidFill>
                  <a:srgbClr val="FFED01"/>
                </a:solidFill>
                <a:latin typeface="Microsoft YaHei" pitchFamily="34" charset="-122"/>
                <a:ea typeface="Microsoft YaHei" pitchFamily="34" charset="-122"/>
              </a:rPr>
              <a:t>進銷存</a:t>
            </a:r>
          </a:p>
        </p:txBody>
      </p:sp>
      <p:sp>
        <p:nvSpPr>
          <p:cNvPr id="18" name="標題 1"/>
          <p:cNvSpPr txBox="1">
            <a:spLocks/>
          </p:cNvSpPr>
          <p:nvPr/>
        </p:nvSpPr>
        <p:spPr bwMode="auto">
          <a:xfrm>
            <a:off x="5935752" y="3648075"/>
            <a:ext cx="4646524" cy="76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 algn="dist">
              <a:lnSpc>
                <a:spcPct val="150000"/>
              </a:lnSpc>
            </a:pPr>
            <a:r>
              <a:rPr lang="zh-TW" altLang="en-US" sz="2000" dirty="0" smtClean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雲端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r>
              <a:rPr lang="zh-TW" altLang="en-US" sz="2000" dirty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｜進銷</a:t>
            </a:r>
            <a:r>
              <a:rPr lang="zh-TW" altLang="en-US" sz="2000" dirty="0" smtClean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存</a:t>
            </a:r>
            <a:endParaRPr lang="en-US" altLang="zh-TW" sz="2000" dirty="0" smtClean="0">
              <a:solidFill>
                <a:schemeClr val="bg1">
                  <a:lumMod val="9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dist">
              <a:lnSpc>
                <a:spcPct val="150000"/>
              </a:lnSpc>
            </a:pPr>
            <a:r>
              <a:rPr lang="zh-TW" altLang="en-US" sz="2000" dirty="0" smtClean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會計｜電子商務整合系統</a:t>
            </a:r>
            <a:endParaRPr lang="zh-TW" altLang="en-US" sz="2000" dirty="0">
              <a:solidFill>
                <a:schemeClr val="bg1">
                  <a:lumMod val="9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矩形 1"/>
          <p:cNvSpPr/>
          <p:nvPr/>
        </p:nvSpPr>
        <p:spPr>
          <a:xfrm>
            <a:off x="9906000" y="-13363"/>
            <a:ext cx="2285997" cy="2137438"/>
          </a:xfrm>
          <a:custGeom>
            <a:avLst/>
            <a:gdLst>
              <a:gd name="connsiteX0" fmla="*/ 0 w 1739900"/>
              <a:gd name="connsiteY0" fmla="*/ 0 h 1739900"/>
              <a:gd name="connsiteX1" fmla="*/ 1739900 w 1739900"/>
              <a:gd name="connsiteY1" fmla="*/ 0 h 1739900"/>
              <a:gd name="connsiteX2" fmla="*/ 1739900 w 1739900"/>
              <a:gd name="connsiteY2" fmla="*/ 1739900 h 1739900"/>
              <a:gd name="connsiteX3" fmla="*/ 0 w 1739900"/>
              <a:gd name="connsiteY3" fmla="*/ 1739900 h 1739900"/>
              <a:gd name="connsiteX4" fmla="*/ 0 w 1739900"/>
              <a:gd name="connsiteY4" fmla="*/ 0 h 1739900"/>
              <a:gd name="connsiteX0" fmla="*/ 0 w 1739900"/>
              <a:gd name="connsiteY0" fmla="*/ 0 h 1739900"/>
              <a:gd name="connsiteX1" fmla="*/ 1739900 w 1739900"/>
              <a:gd name="connsiteY1" fmla="*/ 0 h 1739900"/>
              <a:gd name="connsiteX2" fmla="*/ 1739900 w 1739900"/>
              <a:gd name="connsiteY2" fmla="*/ 1739900 h 1739900"/>
              <a:gd name="connsiteX3" fmla="*/ 1727200 w 1739900"/>
              <a:gd name="connsiteY3" fmla="*/ 1739900 h 1739900"/>
              <a:gd name="connsiteX4" fmla="*/ 0 w 1739900"/>
              <a:gd name="connsiteY4" fmla="*/ 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9900" h="1739900">
                <a:moveTo>
                  <a:pt x="0" y="0"/>
                </a:moveTo>
                <a:lnTo>
                  <a:pt x="1739900" y="0"/>
                </a:lnTo>
                <a:lnTo>
                  <a:pt x="1739900" y="1739900"/>
                </a:lnTo>
                <a:lnTo>
                  <a:pt x="1727200" y="17399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11051931" y="122825"/>
            <a:ext cx="1044820" cy="9431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endParaRPr lang="zh-TW" altLang="en-US" sz="2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簡報</a:t>
            </a:r>
            <a:endParaRPr lang="zh-TW" altLang="en-US" sz="28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4" y="1217453"/>
            <a:ext cx="4095251" cy="40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1769977457"/>
              </p:ext>
            </p:extLst>
          </p:nvPr>
        </p:nvGraphicFramePr>
        <p:xfrm>
          <a:off x="9156906" y="2284367"/>
          <a:ext cx="3124201" cy="3792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10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162981177"/>
              </p:ext>
            </p:extLst>
          </p:nvPr>
        </p:nvGraphicFramePr>
        <p:xfrm>
          <a:off x="4541081" y="2217692"/>
          <a:ext cx="3124201" cy="392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圓角化同側角落矩形 4"/>
          <p:cNvSpPr/>
          <p:nvPr/>
        </p:nvSpPr>
        <p:spPr>
          <a:xfrm rot="10800000">
            <a:off x="286577" y="-2069"/>
            <a:ext cx="222802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334202" y="91383"/>
            <a:ext cx="213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會計財務系統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aphicFrame>
        <p:nvGraphicFramePr>
          <p:cNvPr id="18" name="資料庫圖表 17"/>
          <p:cNvGraphicFramePr/>
          <p:nvPr>
            <p:extLst>
              <p:ext uri="{D42A27DB-BD31-4B8C-83A1-F6EECF244321}">
                <p14:modId xmlns:p14="http://schemas.microsoft.com/office/powerpoint/2010/main" val="146441933"/>
              </p:ext>
            </p:extLst>
          </p:nvPr>
        </p:nvGraphicFramePr>
        <p:xfrm>
          <a:off x="7103306" y="2274842"/>
          <a:ext cx="3124201" cy="3792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cxnSp>
        <p:nvCxnSpPr>
          <p:cNvPr id="8" name="直線單箭頭接點 7"/>
          <p:cNvCxnSpPr/>
          <p:nvPr/>
        </p:nvCxnSpPr>
        <p:spPr>
          <a:xfrm>
            <a:off x="6873015" y="3609975"/>
            <a:ext cx="94297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H="1">
            <a:off x="9520966" y="3609975"/>
            <a:ext cx="4333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7562383" y="932649"/>
            <a:ext cx="389811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zh-TW" altLang="en-US" sz="28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符合國際會計原則</a:t>
            </a:r>
          </a:p>
          <a:p>
            <a:pPr algn="r"/>
            <a:r>
              <a:rPr lang="en-US" altLang="zh-TW" sz="28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IFRS</a:t>
            </a:r>
            <a:r>
              <a:rPr lang="zh-TW" altLang="en-US" sz="28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會計科目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  <a:latin typeface="Microsoft YaHei" pitchFamily="34" charset="-122"/>
              <a:cs typeface="Arial" pitchFamily="34" charset="0"/>
            </a:endParaRP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477079" y="1158719"/>
            <a:ext cx="4825610" cy="27853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提供</a:t>
            </a: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資產</a:t>
            </a: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負債表｜損益表｜現金流量表｜資金預估</a:t>
            </a:r>
          </a:p>
          <a:p>
            <a:pPr>
              <a:lnSpc>
                <a:spcPts val="3000"/>
              </a:lnSpc>
            </a:pP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等管理者所需各項財務報表及比較</a:t>
            </a: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表</a:t>
            </a:r>
            <a:endParaRPr lang="en-US" altLang="zh-TW" b="1" dirty="0">
              <a:solidFill>
                <a:schemeClr val="tx1">
                  <a:lumMod val="65000"/>
                  <a:lumOff val="3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以</a:t>
            </a:r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最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先進</a:t>
            </a: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財務</a:t>
            </a: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管理流程在各功能操作</a:t>
            </a:r>
          </a:p>
          <a:p>
            <a:pPr>
              <a:lnSpc>
                <a:spcPts val="3000"/>
              </a:lnSpc>
            </a:pP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自動產生對應會計傳票，免人工過帳</a:t>
            </a:r>
            <a:endParaRPr lang="en-US" altLang="zh-TW" b="1" dirty="0" smtClean="0">
              <a:solidFill>
                <a:schemeClr val="tx1">
                  <a:lumMod val="65000"/>
                  <a:lumOff val="3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477079" y="4727578"/>
            <a:ext cx="4825610" cy="14388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透過即時性的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報表</a:t>
            </a:r>
            <a:endParaRPr lang="en-US" altLang="zh-TW" sz="28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500"/>
              </a:lnSpc>
            </a:pPr>
            <a:r>
              <a:rPr lang="zh-TW" altLang="en-US" sz="2400" b="1" dirty="0">
                <a:solidFill>
                  <a:srgbClr val="ED5511"/>
                </a:solidFill>
                <a:latin typeface="Microsoft YaHei" pitchFamily="34" charset="-122"/>
                <a:ea typeface="Microsoft YaHei" pitchFamily="34" charset="-122"/>
              </a:rPr>
              <a:t>◆ 即時調整企業營運方針</a:t>
            </a:r>
          </a:p>
          <a:p>
            <a:pPr>
              <a:lnSpc>
                <a:spcPts val="3500"/>
              </a:lnSpc>
            </a:pPr>
            <a:r>
              <a:rPr lang="zh-TW" altLang="en-US" sz="2400" b="1" dirty="0">
                <a:solidFill>
                  <a:srgbClr val="ED5511"/>
                </a:solidFill>
                <a:latin typeface="Microsoft YaHei" pitchFamily="34" charset="-122"/>
                <a:ea typeface="Microsoft YaHei" pitchFamily="34" charset="-122"/>
              </a:rPr>
              <a:t>◆ 設立企業發展</a:t>
            </a:r>
            <a:r>
              <a:rPr lang="zh-TW" altLang="en-US" sz="2400" b="1" dirty="0" smtClean="0">
                <a:solidFill>
                  <a:srgbClr val="ED5511"/>
                </a:solidFill>
                <a:latin typeface="Microsoft YaHei" pitchFamily="34" charset="-122"/>
                <a:ea typeface="Microsoft YaHei" pitchFamily="34" charset="-122"/>
              </a:rPr>
              <a:t>目標</a:t>
            </a:r>
            <a:endParaRPr lang="en-US" altLang="zh-TW" sz="2400" b="1" dirty="0" smtClean="0">
              <a:solidFill>
                <a:srgbClr val="ED551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9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4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11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770946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57052" y="87513"/>
            <a:ext cx="283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自訂常用</a:t>
            </a:r>
            <a:r>
              <a:rPr lang="zh-TW" altLang="en-US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作業功能表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97514" y="846956"/>
            <a:ext cx="3124201" cy="5658619"/>
            <a:chOff x="807281" y="846956"/>
            <a:chExt cx="3124201" cy="5658619"/>
          </a:xfrm>
        </p:grpSpPr>
        <p:graphicFrame>
          <p:nvGraphicFramePr>
            <p:cNvPr id="18" name="資料庫圖表 17"/>
            <p:cNvGraphicFramePr/>
            <p:nvPr>
              <p:extLst>
                <p:ext uri="{D42A27DB-BD31-4B8C-83A1-F6EECF244321}">
                  <p14:modId xmlns:p14="http://schemas.microsoft.com/office/powerpoint/2010/main" val="2328261514"/>
                </p:ext>
              </p:extLst>
            </p:nvPr>
          </p:nvGraphicFramePr>
          <p:xfrm>
            <a:off x="807281" y="1389017"/>
            <a:ext cx="3124201" cy="51165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1310784" y="846956"/>
              <a:ext cx="2113721" cy="454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400" b="1" dirty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出貨一條龍</a:t>
              </a:r>
              <a:endPara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92367" y="148036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W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92367" y="238524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DC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92366" y="328059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DE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88018" y="417594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DH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88018" y="508081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KA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88017" y="597616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KB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391590" y="833561"/>
            <a:ext cx="3124201" cy="5658619"/>
            <a:chOff x="3640978" y="833561"/>
            <a:chExt cx="3124201" cy="5658619"/>
          </a:xfrm>
        </p:grpSpPr>
        <p:graphicFrame>
          <p:nvGraphicFramePr>
            <p:cNvPr id="24" name="資料庫圖表 23"/>
            <p:cNvGraphicFramePr/>
            <p:nvPr>
              <p:extLst>
                <p:ext uri="{D42A27DB-BD31-4B8C-83A1-F6EECF244321}">
                  <p14:modId xmlns:p14="http://schemas.microsoft.com/office/powerpoint/2010/main" val="2109488668"/>
                </p:ext>
              </p:extLst>
            </p:nvPr>
          </p:nvGraphicFramePr>
          <p:xfrm>
            <a:off x="3640978" y="1375622"/>
            <a:ext cx="3124201" cy="51165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4144481" y="833561"/>
              <a:ext cx="2113721" cy="454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報表</a:t>
              </a:r>
              <a:endPara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4" y="146697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EA1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4" y="237184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EE1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3" y="326719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EB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1715" y="416254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EF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6145316" y="852550"/>
            <a:ext cx="3124201" cy="5658619"/>
            <a:chOff x="6258202" y="852550"/>
            <a:chExt cx="3124201" cy="5658619"/>
          </a:xfrm>
        </p:grpSpPr>
        <p:graphicFrame>
          <p:nvGraphicFramePr>
            <p:cNvPr id="36" name="資料庫圖表 35"/>
            <p:cNvGraphicFramePr/>
            <p:nvPr>
              <p:extLst>
                <p:ext uri="{D42A27DB-BD31-4B8C-83A1-F6EECF244321}">
                  <p14:modId xmlns:p14="http://schemas.microsoft.com/office/powerpoint/2010/main" val="3202424818"/>
                </p:ext>
              </p:extLst>
            </p:nvPr>
          </p:nvGraphicFramePr>
          <p:xfrm>
            <a:off x="6258202" y="1394611"/>
            <a:ext cx="3124201" cy="51165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6761705" y="852550"/>
              <a:ext cx="2113721" cy="454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400" b="1" dirty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發票</a:t>
              </a:r>
              <a:endPara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6314713" y="1485960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LA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6314713" y="2390835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LJ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6314712" y="3286185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LMB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8875426" y="833561"/>
            <a:ext cx="3124201" cy="5658619"/>
            <a:chOff x="3640978" y="833561"/>
            <a:chExt cx="3124201" cy="5658619"/>
          </a:xfrm>
        </p:grpSpPr>
        <p:graphicFrame>
          <p:nvGraphicFramePr>
            <p:cNvPr id="43" name="資料庫圖表 42"/>
            <p:cNvGraphicFramePr/>
            <p:nvPr>
              <p:extLst>
                <p:ext uri="{D42A27DB-BD31-4B8C-83A1-F6EECF244321}">
                  <p14:modId xmlns:p14="http://schemas.microsoft.com/office/powerpoint/2010/main" val="72359917"/>
                </p:ext>
              </p:extLst>
            </p:nvPr>
          </p:nvGraphicFramePr>
          <p:xfrm>
            <a:off x="3640978" y="1375622"/>
            <a:ext cx="3124201" cy="51165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9" r:lo="rId20" r:qs="rId21" r:cs="rId22"/>
            </a:graphicData>
          </a:graphic>
        </p:graphicFrame>
        <p:sp>
          <p:nvSpPr>
            <p:cNvPr id="44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4144481" y="833561"/>
              <a:ext cx="2113721" cy="454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POS</a:t>
              </a:r>
              <a:endPara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4" y="146697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PO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4" y="237184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P2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7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3" y="326719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P4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1715" y="416254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P5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8956162" y="5172196"/>
            <a:ext cx="779685" cy="435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PD</a:t>
            </a:r>
            <a:endParaRPr lang="en-US" altLang="zh-TW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2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6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pic>
        <p:nvPicPr>
          <p:cNvPr id="2052" name="Picture 4" descr="https://www.tmserp.com.tw/images/tms/sys_treeMap_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97"/>
          <a:stretch/>
        </p:blipFill>
        <p:spPr bwMode="auto">
          <a:xfrm>
            <a:off x="6512992" y="-2070"/>
            <a:ext cx="4895850" cy="695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12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161346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80" y="91383"/>
            <a:ext cx="2161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訂單自動採購</a:t>
            </a:r>
            <a:endParaRPr lang="zh-TW" altLang="en-US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424472" y="3011267"/>
            <a:ext cx="2719170" cy="704850"/>
            <a:chOff x="1991738" y="2316558"/>
            <a:chExt cx="1970661" cy="704850"/>
          </a:xfrm>
        </p:grpSpPr>
        <p:sp>
          <p:nvSpPr>
            <p:cNvPr id="4" name="圓角矩形 3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345817"/>
              <a:ext cx="190405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依</a:t>
              </a:r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BOM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材料清單</a:t>
              </a:r>
              <a:endPara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缺料自動下單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715484"/>
            <a:ext cx="3699742" cy="211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群組 33"/>
          <p:cNvGrpSpPr/>
          <p:nvPr/>
        </p:nvGrpSpPr>
        <p:grpSpPr>
          <a:xfrm>
            <a:off x="3424471" y="3945400"/>
            <a:ext cx="2719171" cy="704850"/>
            <a:chOff x="1991738" y="2316558"/>
            <a:chExt cx="1970661" cy="704850"/>
          </a:xfrm>
        </p:grpSpPr>
        <p:sp>
          <p:nvSpPr>
            <p:cNvPr id="35" name="圓角矩形 34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69653" y="2387039"/>
              <a:ext cx="1814831" cy="563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判斷無缺貨自動轉出貨</a:t>
              </a:r>
              <a:endPara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缺貨則自動下單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424471" y="4868642"/>
            <a:ext cx="2719171" cy="704850"/>
            <a:chOff x="1991738" y="2316558"/>
            <a:chExt cx="1970661" cy="704850"/>
          </a:xfrm>
        </p:grpSpPr>
        <p:sp>
          <p:nvSpPr>
            <p:cNvPr id="42" name="圓角矩形 41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345817"/>
              <a:ext cx="190405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依銷售量判斷</a:t>
              </a:r>
              <a:endPara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自動補貨下單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3424472" y="5792567"/>
            <a:ext cx="2719170" cy="704850"/>
            <a:chOff x="1991738" y="2316558"/>
            <a:chExt cx="1970661" cy="704850"/>
          </a:xfrm>
        </p:grpSpPr>
        <p:sp>
          <p:nvSpPr>
            <p:cNvPr id="54" name="圓角矩形 53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345817"/>
              <a:ext cx="190405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依銷售量判斷</a:t>
              </a:r>
              <a:endParaRPr lang="en-US" altLang="zh-TW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自動補貨下單</a:t>
              </a:r>
            </a:p>
          </p:txBody>
        </p:sp>
      </p:grpSp>
      <p:grpSp>
        <p:nvGrpSpPr>
          <p:cNvPr id="68" name="群組 67"/>
          <p:cNvGrpSpPr/>
          <p:nvPr/>
        </p:nvGrpSpPr>
        <p:grpSpPr>
          <a:xfrm>
            <a:off x="717051" y="5792566"/>
            <a:ext cx="1943038" cy="704850"/>
            <a:chOff x="1991738" y="2316558"/>
            <a:chExt cx="1970661" cy="704850"/>
          </a:xfrm>
        </p:grpSpPr>
        <p:sp>
          <p:nvSpPr>
            <p:cNvPr id="69" name="圓角矩形 68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345817"/>
              <a:ext cx="190405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採購單自動</a:t>
              </a:r>
              <a:endPara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Email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至供應商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80" name="群組 79"/>
          <p:cNvGrpSpPr/>
          <p:nvPr/>
        </p:nvGrpSpPr>
        <p:grpSpPr>
          <a:xfrm>
            <a:off x="717049" y="4868641"/>
            <a:ext cx="1943038" cy="704850"/>
            <a:chOff x="1991738" y="2316558"/>
            <a:chExt cx="1970661" cy="704850"/>
          </a:xfrm>
        </p:grpSpPr>
        <p:sp>
          <p:nvSpPr>
            <p:cNvPr id="81" name="圓角矩形 80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484316"/>
              <a:ext cx="190405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POS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門市銷售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83" name="群組 82"/>
          <p:cNvGrpSpPr/>
          <p:nvPr/>
        </p:nvGrpSpPr>
        <p:grpSpPr>
          <a:xfrm>
            <a:off x="717048" y="3945400"/>
            <a:ext cx="1943038" cy="704850"/>
            <a:chOff x="1991738" y="2316558"/>
            <a:chExt cx="1970661" cy="704850"/>
          </a:xfrm>
        </p:grpSpPr>
        <p:sp>
          <p:nvSpPr>
            <p:cNvPr id="84" name="圓角矩形 83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5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484316"/>
              <a:ext cx="190405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接收到訂單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86" name="群組 85"/>
          <p:cNvGrpSpPr/>
          <p:nvPr/>
        </p:nvGrpSpPr>
        <p:grpSpPr>
          <a:xfrm>
            <a:off x="717046" y="3011950"/>
            <a:ext cx="1943038" cy="704850"/>
            <a:chOff x="1991738" y="2316558"/>
            <a:chExt cx="1970661" cy="704850"/>
          </a:xfrm>
        </p:grpSpPr>
        <p:sp>
          <p:nvSpPr>
            <p:cNvPr id="87" name="圓角矩形 86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484316"/>
              <a:ext cx="190405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物料需求計畫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cxnSp>
        <p:nvCxnSpPr>
          <p:cNvPr id="11" name="直線單箭頭接點 10"/>
          <p:cNvCxnSpPr>
            <a:stCxn id="87" idx="3"/>
          </p:cNvCxnSpPr>
          <p:nvPr/>
        </p:nvCxnSpPr>
        <p:spPr>
          <a:xfrm flipV="1">
            <a:off x="2660084" y="3363691"/>
            <a:ext cx="666755" cy="68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/>
          <p:cNvCxnSpPr/>
          <p:nvPr/>
        </p:nvCxnSpPr>
        <p:spPr>
          <a:xfrm flipV="1">
            <a:off x="2660089" y="4291988"/>
            <a:ext cx="666755" cy="68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/>
          <p:nvPr/>
        </p:nvCxnSpPr>
        <p:spPr>
          <a:xfrm flipV="1">
            <a:off x="2660089" y="5221066"/>
            <a:ext cx="666755" cy="68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/>
          <p:nvPr/>
        </p:nvCxnSpPr>
        <p:spPr>
          <a:xfrm flipV="1">
            <a:off x="2660089" y="6144991"/>
            <a:ext cx="666755" cy="68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6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2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5" name="圓角化同側角落矩形 4"/>
          <p:cNvSpPr/>
          <p:nvPr/>
        </p:nvSpPr>
        <p:spPr>
          <a:xfrm rot="10800000">
            <a:off x="286579" y="-2069"/>
            <a:ext cx="2489872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73678" y="83607"/>
            <a:ext cx="2519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真正全方位整合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443311" y="1600382"/>
            <a:ext cx="3452996" cy="4582365"/>
            <a:chOff x="437466" y="5077365"/>
            <a:chExt cx="3452996" cy="4582365"/>
          </a:xfrm>
        </p:grpSpPr>
        <p:sp>
          <p:nvSpPr>
            <p:cNvPr id="9" name="矩形 8"/>
            <p:cNvSpPr/>
            <p:nvPr/>
          </p:nvSpPr>
          <p:spPr>
            <a:xfrm>
              <a:off x="1980589" y="6900000"/>
              <a:ext cx="1798320" cy="2759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自動安全量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自動採購單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電腦驗貨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自動托運</a:t>
              </a: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單</a:t>
              </a:r>
              <a:endPara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訂單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出貨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發票</a:t>
              </a:r>
            </a:p>
            <a:p>
              <a:pPr>
                <a:lnSpc>
                  <a:spcPts val="2600"/>
                </a:lnSpc>
              </a:pP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974168" y="5215547"/>
              <a:ext cx="1916294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簡化工作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增加效率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降低人工費用</a:t>
              </a:r>
              <a:endPara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" name="橢圓 19"/>
            <p:cNvSpPr/>
            <p:nvPr/>
          </p:nvSpPr>
          <p:spPr>
            <a:xfrm>
              <a:off x="437466" y="6928529"/>
              <a:ext cx="1368972" cy="1368972"/>
            </a:xfrm>
            <a:prstGeom prst="ellipse">
              <a:avLst/>
            </a:prstGeom>
            <a:no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67955" y="7227218"/>
              <a:ext cx="1107997" cy="759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sz="2400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銷</a:t>
              </a:r>
              <a:r>
                <a:rPr lang="zh-TW" altLang="en-US" sz="24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貨</a:t>
              </a:r>
              <a:endParaRPr lang="en-US" altLang="zh-TW" sz="24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>
                <a:lnSpc>
                  <a:spcPts val="2600"/>
                </a:lnSpc>
              </a:pPr>
              <a:r>
                <a:rPr lang="zh-TW" altLang="en-US" sz="24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一條龍</a:t>
              </a:r>
              <a:endParaRPr lang="en-US" altLang="zh-TW" sz="24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438316" y="5077365"/>
              <a:ext cx="1368972" cy="1368972"/>
            </a:xfrm>
            <a:prstGeom prst="ellipse">
              <a:avLst/>
            </a:prstGeom>
            <a:no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568803" y="5393599"/>
              <a:ext cx="1107996" cy="759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sz="24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一條龍</a:t>
              </a:r>
              <a:endParaRPr lang="en-US" altLang="zh-TW" sz="24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>
                <a:lnSpc>
                  <a:spcPts val="2600"/>
                </a:lnSpc>
              </a:pPr>
              <a:r>
                <a:rPr lang="zh-TW" altLang="en-US" sz="2400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流程</a:t>
              </a:r>
              <a:endParaRPr lang="en-US" altLang="zh-TW" sz="24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sp>
        <p:nvSpPr>
          <p:cNvPr id="36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13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1" name="群組 100"/>
          <p:cNvGrpSpPr/>
          <p:nvPr/>
        </p:nvGrpSpPr>
        <p:grpSpPr>
          <a:xfrm>
            <a:off x="4308933" y="256451"/>
            <a:ext cx="6651289" cy="6343028"/>
            <a:chOff x="4267261" y="206369"/>
            <a:chExt cx="6651289" cy="6343028"/>
          </a:xfrm>
        </p:grpSpPr>
        <p:cxnSp>
          <p:nvCxnSpPr>
            <p:cNvPr id="22" name="直線接點 21"/>
            <p:cNvCxnSpPr>
              <a:stCxn id="59" idx="2"/>
              <a:endCxn id="60" idx="0"/>
            </p:cNvCxnSpPr>
            <p:nvPr/>
          </p:nvCxnSpPr>
          <p:spPr>
            <a:xfrm>
              <a:off x="5887598" y="4966852"/>
              <a:ext cx="0" cy="319787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>
              <a:stCxn id="34" idx="2"/>
              <a:endCxn id="54" idx="0"/>
            </p:cNvCxnSpPr>
            <p:nvPr/>
          </p:nvCxnSpPr>
          <p:spPr>
            <a:xfrm>
              <a:off x="6630281" y="570195"/>
              <a:ext cx="0" cy="2263715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圓角矩形 33"/>
            <p:cNvSpPr/>
            <p:nvPr/>
          </p:nvSpPr>
          <p:spPr>
            <a:xfrm>
              <a:off x="5800679" y="206369"/>
              <a:ext cx="1659203" cy="363826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11200"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16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訂單</a:t>
              </a:r>
              <a:r>
                <a:rPr lang="en-US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/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平台訂單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6152803" y="705056"/>
              <a:ext cx="954957" cy="34983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撿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貨單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7" name="圓角矩形 46"/>
            <p:cNvSpPr/>
            <p:nvPr/>
          </p:nvSpPr>
          <p:spPr>
            <a:xfrm>
              <a:off x="6152803" y="1162742"/>
              <a:ext cx="954957" cy="34983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出貨單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8" name="圓角矩形 47"/>
            <p:cNvSpPr/>
            <p:nvPr/>
          </p:nvSpPr>
          <p:spPr>
            <a:xfrm>
              <a:off x="6055221" y="1639066"/>
              <a:ext cx="1150121" cy="34983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開立發票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9" name="圓角矩形 48"/>
            <p:cNvSpPr/>
            <p:nvPr/>
          </p:nvSpPr>
          <p:spPr>
            <a:xfrm>
              <a:off x="5887598" y="2343231"/>
              <a:ext cx="1439683" cy="363826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11200"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收銀機發票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3" name="圓角矩形 52"/>
            <p:cNvSpPr/>
            <p:nvPr/>
          </p:nvSpPr>
          <p:spPr>
            <a:xfrm>
              <a:off x="4267261" y="2833909"/>
              <a:ext cx="1467148" cy="654029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上傳財政部</a:t>
              </a:r>
              <a:endPara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r>
                <a:rPr lang="zh-TW" altLang="en-US" sz="16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電子發票平台</a:t>
              </a:r>
            </a:p>
          </p:txBody>
        </p:sp>
        <p:sp>
          <p:nvSpPr>
            <p:cNvPr id="54" name="圓角矩形 53"/>
            <p:cNvSpPr/>
            <p:nvPr/>
          </p:nvSpPr>
          <p:spPr>
            <a:xfrm>
              <a:off x="6036176" y="2833910"/>
              <a:ext cx="1188210" cy="355339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媒體申報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6" name="圓角矩形 55"/>
            <p:cNvSpPr/>
            <p:nvPr/>
          </p:nvSpPr>
          <p:spPr>
            <a:xfrm>
              <a:off x="7327281" y="3341648"/>
              <a:ext cx="2287016" cy="1625204"/>
            </a:xfrm>
            <a:prstGeom prst="roundRect">
              <a:avLst>
                <a:gd name="adj" fmla="val 4885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endPara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endParaRPr lang="en-US" altLang="zh-TW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endPara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endParaRPr lang="en-US" altLang="zh-TW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endPara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超商取貨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9" name="圓角矩形 58"/>
            <p:cNvSpPr/>
            <p:nvPr/>
          </p:nvSpPr>
          <p:spPr>
            <a:xfrm>
              <a:off x="5309608" y="4589789"/>
              <a:ext cx="1155980" cy="37706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超商取貨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60" name="圓角矩形 59"/>
            <p:cNvSpPr/>
            <p:nvPr/>
          </p:nvSpPr>
          <p:spPr>
            <a:xfrm>
              <a:off x="5309608" y="5286639"/>
              <a:ext cx="1155980" cy="37706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標籤列印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61" name="圓角矩形 60"/>
            <p:cNvSpPr/>
            <p:nvPr/>
          </p:nvSpPr>
          <p:spPr>
            <a:xfrm>
              <a:off x="7870289" y="5286637"/>
              <a:ext cx="1188210" cy="37706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包裹追蹤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62" name="圓角矩形 61"/>
            <p:cNvSpPr/>
            <p:nvPr/>
          </p:nvSpPr>
          <p:spPr>
            <a:xfrm>
              <a:off x="7793760" y="5909827"/>
              <a:ext cx="1326356" cy="63957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撿貨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單號</a:t>
              </a:r>
              <a:endPara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回填出貨單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cxnSp>
          <p:nvCxnSpPr>
            <p:cNvPr id="64" name="直線接點 63"/>
            <p:cNvCxnSpPr/>
            <p:nvPr/>
          </p:nvCxnSpPr>
          <p:spPr>
            <a:xfrm flipH="1">
              <a:off x="5000835" y="2124037"/>
              <a:ext cx="3463559" cy="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接點 67"/>
            <p:cNvCxnSpPr>
              <a:endCxn id="53" idx="0"/>
            </p:cNvCxnSpPr>
            <p:nvPr/>
          </p:nvCxnSpPr>
          <p:spPr>
            <a:xfrm>
              <a:off x="5000835" y="2124037"/>
              <a:ext cx="0" cy="709872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>
              <a:endCxn id="56" idx="0"/>
            </p:cNvCxnSpPr>
            <p:nvPr/>
          </p:nvCxnSpPr>
          <p:spPr>
            <a:xfrm>
              <a:off x="8464395" y="2124037"/>
              <a:ext cx="6394" cy="1217611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圓角矩形 49"/>
            <p:cNvSpPr/>
            <p:nvPr/>
          </p:nvSpPr>
          <p:spPr>
            <a:xfrm>
              <a:off x="4465176" y="2343231"/>
              <a:ext cx="1071318" cy="363826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11200"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電子發票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2" name="圓角矩形 51"/>
            <p:cNvSpPr/>
            <p:nvPr/>
          </p:nvSpPr>
          <p:spPr>
            <a:xfrm>
              <a:off x="7801216" y="2342694"/>
              <a:ext cx="1326356" cy="34983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列印託運單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5" name="圓角矩形 54"/>
            <p:cNvSpPr/>
            <p:nvPr/>
          </p:nvSpPr>
          <p:spPr>
            <a:xfrm>
              <a:off x="7870289" y="2833910"/>
              <a:ext cx="1188210" cy="355339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代收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/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代寄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cxnSp>
          <p:nvCxnSpPr>
            <p:cNvPr id="81" name="直線接點 80"/>
            <p:cNvCxnSpPr/>
            <p:nvPr/>
          </p:nvCxnSpPr>
          <p:spPr>
            <a:xfrm>
              <a:off x="8456938" y="4966852"/>
              <a:ext cx="0" cy="319787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/>
            <p:nvPr/>
          </p:nvCxnSpPr>
          <p:spPr>
            <a:xfrm>
              <a:off x="6170855" y="5126743"/>
              <a:ext cx="0" cy="159894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接點 83"/>
            <p:cNvCxnSpPr/>
            <p:nvPr/>
          </p:nvCxnSpPr>
          <p:spPr>
            <a:xfrm flipH="1">
              <a:off x="6170855" y="5126745"/>
              <a:ext cx="2286083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矩形 86"/>
            <p:cNvSpPr/>
            <p:nvPr/>
          </p:nvSpPr>
          <p:spPr>
            <a:xfrm>
              <a:off x="7450652" y="3516069"/>
              <a:ext cx="2050577" cy="1073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120" y="3569090"/>
              <a:ext cx="1013732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564" y="3872585"/>
              <a:ext cx="1006285" cy="259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267" y="4189844"/>
              <a:ext cx="816878" cy="319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3627" y="4195341"/>
              <a:ext cx="806598" cy="314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5576" y="3542367"/>
              <a:ext cx="842699" cy="325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3627" y="3841483"/>
              <a:ext cx="770399" cy="344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0" name="直線接點 99"/>
            <p:cNvCxnSpPr>
              <a:stCxn id="62" idx="0"/>
              <a:endCxn id="61" idx="2"/>
            </p:cNvCxnSpPr>
            <p:nvPr/>
          </p:nvCxnSpPr>
          <p:spPr>
            <a:xfrm flipV="1">
              <a:off x="8456938" y="5663700"/>
              <a:ext cx="7456" cy="246127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圓角矩形 102"/>
            <p:cNvSpPr/>
            <p:nvPr/>
          </p:nvSpPr>
          <p:spPr>
            <a:xfrm>
              <a:off x="9326875" y="5909827"/>
              <a:ext cx="1591675" cy="63957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托運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單號</a:t>
              </a:r>
              <a:endPara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回填網購平台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cxnSp>
          <p:nvCxnSpPr>
            <p:cNvPr id="106" name="直線接點 105"/>
            <p:cNvCxnSpPr>
              <a:stCxn id="62" idx="3"/>
              <a:endCxn id="103" idx="1"/>
            </p:cNvCxnSpPr>
            <p:nvPr/>
          </p:nvCxnSpPr>
          <p:spPr>
            <a:xfrm>
              <a:off x="9120116" y="6229612"/>
              <a:ext cx="206759" cy="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032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2" y="-2070"/>
            <a:ext cx="12195382" cy="6860070"/>
          </a:xfrm>
          <a:prstGeom prst="rect">
            <a:avLst/>
          </a:prstGeom>
          <a:noFill/>
        </p:spPr>
      </p:pic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B41CD357-8232-C664-9F41-0C02FD65FEED}"/>
              </a:ext>
            </a:extLst>
          </p:cNvPr>
          <p:cNvCxnSpPr>
            <a:cxnSpLocks/>
          </p:cNvCxnSpPr>
          <p:nvPr/>
        </p:nvCxnSpPr>
        <p:spPr>
          <a:xfrm>
            <a:off x="5202662" y="4959439"/>
            <a:ext cx="1312438" cy="0"/>
          </a:xfrm>
          <a:prstGeom prst="lin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圓角化同側角落矩形 9"/>
          <p:cNvSpPr/>
          <p:nvPr/>
        </p:nvSpPr>
        <p:spPr>
          <a:xfrm rot="10800000">
            <a:off x="286579" y="-2069"/>
            <a:ext cx="2178123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직사각형 66"/>
          <p:cNvSpPr/>
          <p:nvPr/>
        </p:nvSpPr>
        <p:spPr>
          <a:xfrm>
            <a:off x="286579" y="91383"/>
            <a:ext cx="2178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智能倉儲物流</a:t>
            </a:r>
            <a:endParaRPr lang="en-US" altLang="ko-KR" sz="2400" b="1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B658A9F-784A-3F1D-2957-9BA24AD78E75}"/>
              </a:ext>
            </a:extLst>
          </p:cNvPr>
          <p:cNvSpPr txBox="1"/>
          <p:nvPr/>
        </p:nvSpPr>
        <p:spPr>
          <a:xfrm>
            <a:off x="2075911" y="899587"/>
            <a:ext cx="2403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出貨</a:t>
            </a:r>
            <a:r>
              <a:rPr lang="zh-TW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流程</a:t>
            </a:r>
            <a:endParaRPr lang="zh-TW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C6C2B154-D07E-C72D-0916-CBC1988EBD71}"/>
              </a:ext>
            </a:extLst>
          </p:cNvPr>
          <p:cNvGrpSpPr/>
          <p:nvPr/>
        </p:nvGrpSpPr>
        <p:grpSpPr>
          <a:xfrm>
            <a:off x="422307" y="1344137"/>
            <a:ext cx="5943871" cy="5128079"/>
            <a:chOff x="3819523" y="1128179"/>
            <a:chExt cx="5943871" cy="5128079"/>
          </a:xfrm>
        </p:grpSpPr>
        <p:cxnSp>
          <p:nvCxnSpPr>
            <p:cNvPr id="12" name="直線單箭頭接點 11">
              <a:extLst>
                <a:ext uri="{FF2B5EF4-FFF2-40B4-BE49-F238E27FC236}">
                  <a16:creationId xmlns:a16="http://schemas.microsoft.com/office/drawing/2014/main" id="{27D0BC28-3F50-B27C-EFEC-FE9FECA3A2A3}"/>
                </a:ext>
              </a:extLst>
            </p:cNvPr>
            <p:cNvCxnSpPr>
              <a:cxnSpLocks/>
            </p:cNvCxnSpPr>
            <p:nvPr/>
          </p:nvCxnSpPr>
          <p:spPr>
            <a:xfrm>
              <a:off x="6674787" y="1845346"/>
              <a:ext cx="0" cy="3982281"/>
            </a:xfrm>
            <a:prstGeom prst="straightConnector1">
              <a:avLst/>
            </a:prstGeom>
            <a:ln w="76200">
              <a:solidFill>
                <a:schemeClr val="accent1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BF38935C-AC5C-26CB-5FCC-831ADE2FBD6B}"/>
                </a:ext>
              </a:extLst>
            </p:cNvPr>
            <p:cNvSpPr/>
            <p:nvPr/>
          </p:nvSpPr>
          <p:spPr>
            <a:xfrm>
              <a:off x="4583844" y="1175447"/>
              <a:ext cx="2579150" cy="85726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智能訂單抛轉</a:t>
              </a:r>
              <a:endParaRPr lang="en-US" altLang="zh-TW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-US" altLang="zh-TW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</a:t>
              </a:r>
              <a:r>
                <a:rPr lang="zh-TW" altLang="en-US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訂單</a:t>
              </a:r>
              <a:r>
                <a:rPr lang="en-US" altLang="zh-TW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/</a:t>
              </a:r>
              <a:r>
                <a:rPr lang="zh-TW" altLang="en-US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電商</a:t>
              </a:r>
              <a:r>
                <a:rPr lang="en-US" altLang="zh-TW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  <a:endParaRPr lang="zh-TW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BF0E59C4-9654-DB74-160C-ED72594C0556}"/>
                </a:ext>
              </a:extLst>
            </p:cNvPr>
            <p:cNvSpPr/>
            <p:nvPr/>
          </p:nvSpPr>
          <p:spPr>
            <a:xfrm>
              <a:off x="6096000" y="2232722"/>
              <a:ext cx="2579150" cy="85726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智能型撿貨</a:t>
              </a:r>
            </a:p>
            <a:p>
              <a:pPr algn="ctr"/>
              <a:r>
                <a:rPr lang="en-US" altLang="zh-TW" sz="1400" b="1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</a:t>
              </a:r>
              <a:r>
                <a:rPr lang="zh-TW" altLang="en-US" sz="1400" b="1" smtClean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撿</a:t>
              </a:r>
              <a:r>
                <a:rPr lang="zh-TW" altLang="en-US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貨單</a:t>
              </a:r>
              <a:r>
                <a:rPr lang="en-US" altLang="zh-TW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  <a:endParaRPr lang="en-US" altLang="zh-TW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D40BDB44-AAF2-EDE8-EA45-90A0B2F43522}"/>
                </a:ext>
              </a:extLst>
            </p:cNvPr>
            <p:cNvSpPr/>
            <p:nvPr/>
          </p:nvSpPr>
          <p:spPr>
            <a:xfrm>
              <a:off x="4583844" y="3286757"/>
              <a:ext cx="2579150" cy="85726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電腦驗貨</a:t>
              </a:r>
            </a:p>
            <a:p>
              <a:pPr algn="ctr"/>
              <a:r>
                <a:rPr lang="en-US" altLang="zh-TW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</a:t>
              </a:r>
              <a:r>
                <a:rPr lang="zh-TW" altLang="en-US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驗貨完印代出單</a:t>
              </a:r>
              <a:r>
                <a:rPr lang="en-US" altLang="zh-TW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EF1296BB-D1C6-B628-D5F9-75D14FEB0228}"/>
                </a:ext>
              </a:extLst>
            </p:cNvPr>
            <p:cNvSpPr/>
            <p:nvPr/>
          </p:nvSpPr>
          <p:spPr>
            <a:xfrm>
              <a:off x="6096000" y="4344962"/>
              <a:ext cx="2579150" cy="85726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智能物流</a:t>
              </a:r>
            </a:p>
            <a:p>
              <a:pPr algn="ctr"/>
              <a:r>
                <a:rPr lang="en-US" altLang="zh-TW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</a:t>
              </a:r>
              <a:r>
                <a:rPr lang="zh-TW" altLang="en-US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物流</a:t>
              </a:r>
              <a:r>
                <a:rPr lang="en-US" altLang="zh-TW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/</a:t>
              </a:r>
              <a:r>
                <a:rPr lang="zh-TW" altLang="en-US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超商單據列印</a:t>
              </a:r>
              <a:r>
                <a:rPr lang="en-US" altLang="zh-TW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  <a:endParaRPr lang="en-US" altLang="zh-TW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30C671F4-E9E8-C66D-C6DC-E6E443290F09}"/>
                </a:ext>
              </a:extLst>
            </p:cNvPr>
            <p:cNvSpPr/>
            <p:nvPr/>
          </p:nvSpPr>
          <p:spPr>
            <a:xfrm>
              <a:off x="4583844" y="5398997"/>
              <a:ext cx="2579150" cy="85726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出貨通知</a:t>
              </a:r>
              <a:endParaRPr lang="en-US" altLang="zh-TW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-US" altLang="zh-TW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(Mail/</a:t>
              </a:r>
              <a:r>
                <a:rPr lang="zh-TW" altLang="en-US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簡訊</a:t>
              </a:r>
              <a:r>
                <a:rPr lang="en-US" altLang="zh-TW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/</a:t>
              </a:r>
              <a:r>
                <a:rPr lang="zh-TW" altLang="en-US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貨況追蹤</a:t>
              </a:r>
              <a:r>
                <a:rPr lang="en-US" altLang="zh-TW" sz="1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  <a:endParaRPr lang="en-US" altLang="zh-TW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2A2772A4-9B20-5246-4BF2-9E69E32B07A9}"/>
                </a:ext>
              </a:extLst>
            </p:cNvPr>
            <p:cNvSpPr txBox="1"/>
            <p:nvPr/>
          </p:nvSpPr>
          <p:spPr>
            <a:xfrm>
              <a:off x="7184245" y="1128179"/>
              <a:ext cx="257914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◆ 連鎖通路訂單抛轉</a:t>
              </a:r>
            </a:p>
            <a:p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◆ </a:t>
              </a:r>
              <a:r>
                <a:rPr lang="en-US" altLang="zh-TW" sz="1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API</a:t>
              </a: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訂單轉入</a:t>
              </a:r>
            </a:p>
            <a:p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◆ 電商</a:t>
              </a:r>
              <a:r>
                <a:rPr lang="en-US" altLang="zh-TW" sz="1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API</a:t>
              </a: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｜</a:t>
              </a:r>
              <a:r>
                <a:rPr lang="en-US" altLang="zh-TW" sz="1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EXCEL</a:t>
              </a: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訂單轉入</a:t>
              </a:r>
              <a:endParaRPr lang="en-US" altLang="zh-TW" sz="140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◆一般訂單</a:t>
              </a:r>
              <a:r>
                <a:rPr lang="en-US" altLang="zh-TW" sz="1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EXCEL</a:t>
              </a:r>
              <a:r>
                <a:rPr lang="zh-TW" altLang="en-US" sz="14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轉入</a:t>
              </a: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32D3548D-305F-7B75-BC89-2E75AA9FD411}"/>
                </a:ext>
              </a:extLst>
            </p:cNvPr>
            <p:cNvSpPr txBox="1"/>
            <p:nvPr/>
          </p:nvSpPr>
          <p:spPr>
            <a:xfrm>
              <a:off x="3819524" y="2351263"/>
              <a:ext cx="22104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6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儲位庫存快速撿貨 ◆</a:t>
              </a:r>
            </a:p>
            <a:p>
              <a:pPr algn="r"/>
              <a:r>
                <a:rPr lang="zh-TW" altLang="en-US" sz="16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撿貨單含圖片 ◆</a:t>
              </a: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B422B230-47FB-92AC-B718-8F617B6B190B}"/>
                </a:ext>
              </a:extLst>
            </p:cNvPr>
            <p:cNvSpPr txBox="1"/>
            <p:nvPr/>
          </p:nvSpPr>
          <p:spPr>
            <a:xfrm>
              <a:off x="7215282" y="3409995"/>
              <a:ext cx="19287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多功能驗貨</a:t>
              </a:r>
              <a:endParaRPr lang="en-US" altLang="zh-TW" sz="160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TW" altLang="en-US" sz="16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進出入庫無誤差</a:t>
              </a: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0F60DA34-DB6C-FBF6-6CD1-6AEAEA08B2E3}"/>
                </a:ext>
              </a:extLst>
            </p:cNvPr>
            <p:cNvSpPr txBox="1"/>
            <p:nvPr/>
          </p:nvSpPr>
          <p:spPr>
            <a:xfrm>
              <a:off x="3819523" y="4494737"/>
              <a:ext cx="22104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6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電商平台超取單列印 ◆</a:t>
              </a:r>
            </a:p>
            <a:p>
              <a:pPr algn="r"/>
              <a:r>
                <a:rPr lang="zh-TW" altLang="en-US" sz="1600" dirty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物流託運單列印 ◆</a:t>
              </a: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3B258EF0-497E-70F4-A4F8-917D4EEB0E84}"/>
                </a:ext>
              </a:extLst>
            </p:cNvPr>
            <p:cNvSpPr txBox="1"/>
            <p:nvPr/>
          </p:nvSpPr>
          <p:spPr>
            <a:xfrm>
              <a:off x="7195084" y="5694267"/>
              <a:ext cx="157064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600" dirty="0" smtClean="0">
                  <a:solidFill>
                    <a:schemeClr val="bg1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電子發票開立</a:t>
              </a:r>
              <a:endParaRPr lang="zh-TW" altLang="en-US" sz="1600" dirty="0">
                <a:solidFill>
                  <a:schemeClr val="bg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94646C90-0E01-655F-7126-E398C93BA9A7}"/>
              </a:ext>
            </a:extLst>
          </p:cNvPr>
          <p:cNvSpPr/>
          <p:nvPr/>
        </p:nvSpPr>
        <p:spPr>
          <a:xfrm>
            <a:off x="6398268" y="1084253"/>
            <a:ext cx="5054598" cy="5301639"/>
          </a:xfrm>
          <a:prstGeom prst="roundRect">
            <a:avLst>
              <a:gd name="adj" fmla="val 5612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2AAD6E7A-F4F2-1AFF-955F-4039AB7CBB36}"/>
              </a:ext>
            </a:extLst>
          </p:cNvPr>
          <p:cNvSpPr/>
          <p:nvPr/>
        </p:nvSpPr>
        <p:spPr>
          <a:xfrm>
            <a:off x="6907784" y="1448556"/>
            <a:ext cx="2000362" cy="458697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5F085F25-650C-E7BB-A54B-007F1384C89E}"/>
              </a:ext>
            </a:extLst>
          </p:cNvPr>
          <p:cNvSpPr/>
          <p:nvPr/>
        </p:nvSpPr>
        <p:spPr>
          <a:xfrm>
            <a:off x="6907784" y="1760796"/>
            <a:ext cx="2000362" cy="7153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物流</a:t>
            </a:r>
            <a:r>
              <a:rPr lang="en-US" altLang="zh-TW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API</a:t>
            </a:r>
            <a:r>
              <a:rPr lang="zh-TW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串接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0C5C56ED-B452-3ED5-E89A-FD886E4FECFA}"/>
              </a:ext>
            </a:extLst>
          </p:cNvPr>
          <p:cNvSpPr/>
          <p:nvPr/>
        </p:nvSpPr>
        <p:spPr>
          <a:xfrm>
            <a:off x="9089065" y="1448555"/>
            <a:ext cx="2000362" cy="326214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6DB23CF-1B65-2B13-BF8D-8CEAA1B24733}"/>
              </a:ext>
            </a:extLst>
          </p:cNvPr>
          <p:cNvSpPr/>
          <p:nvPr/>
        </p:nvSpPr>
        <p:spPr>
          <a:xfrm>
            <a:off x="9089065" y="1760795"/>
            <a:ext cx="2000362" cy="7153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超取託運標籤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58A871BF-2E16-BCB5-1918-6DDC6EE8E0E0}"/>
              </a:ext>
            </a:extLst>
          </p:cNvPr>
          <p:cNvSpPr/>
          <p:nvPr/>
        </p:nvSpPr>
        <p:spPr>
          <a:xfrm>
            <a:off x="6907784" y="5720957"/>
            <a:ext cx="2000362" cy="37853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其他託運</a:t>
            </a:r>
            <a:endParaRPr lang="zh-TW" altLang="en-US" sz="1400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CA95393D-8798-2C9A-4A2A-E4356A3E04D4}"/>
              </a:ext>
            </a:extLst>
          </p:cNvPr>
          <p:cNvSpPr/>
          <p:nvPr/>
        </p:nvSpPr>
        <p:spPr>
          <a:xfrm>
            <a:off x="9089065" y="2699406"/>
            <a:ext cx="2000362" cy="37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</a:t>
            </a:r>
            <a:r>
              <a:rPr lang="en-US" altLang="zh-TW" sz="1400" b="1" dirty="0">
                <a:solidFill>
                  <a:schemeClr val="accent6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7-ELEVEN</a:t>
            </a:r>
            <a:endParaRPr lang="zh-TW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518A5FFF-D27E-7972-0304-657F32D494AB}"/>
              </a:ext>
            </a:extLst>
          </p:cNvPr>
          <p:cNvSpPr/>
          <p:nvPr/>
        </p:nvSpPr>
        <p:spPr>
          <a:xfrm>
            <a:off x="9089065" y="3071700"/>
            <a:ext cx="2000362" cy="37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全家便利商店</a:t>
            </a:r>
            <a:endParaRPr lang="zh-TW" altLang="en-US" sz="1400" dirty="0">
              <a:solidFill>
                <a:schemeClr val="accent1"/>
              </a:solidFill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DA7957B9-6DA3-B78C-C36E-EE9E056920E5}"/>
              </a:ext>
            </a:extLst>
          </p:cNvPr>
          <p:cNvSpPr/>
          <p:nvPr/>
        </p:nvSpPr>
        <p:spPr>
          <a:xfrm>
            <a:off x="9089065" y="3447139"/>
            <a:ext cx="2000362" cy="37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萊爾富</a:t>
            </a:r>
            <a:endParaRPr lang="zh-TW" altLang="en-US" sz="1400" dirty="0">
              <a:solidFill>
                <a:srgbClr val="C00000"/>
              </a:solidFill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A246A09C-3F4F-3CCD-639C-E495370F3422}"/>
              </a:ext>
            </a:extLst>
          </p:cNvPr>
          <p:cNvSpPr/>
          <p:nvPr/>
        </p:nvSpPr>
        <p:spPr>
          <a:xfrm>
            <a:off x="9089065" y="3818363"/>
            <a:ext cx="2000362" cy="37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</a:t>
            </a:r>
            <a:r>
              <a:rPr lang="en-US" altLang="zh-TW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OK</a:t>
            </a:r>
            <a:r>
              <a:rPr lang="zh-TW" altLang="en-US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超商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grpSp>
        <p:nvGrpSpPr>
          <p:cNvPr id="7186" name="群組 7185">
            <a:extLst>
              <a:ext uri="{FF2B5EF4-FFF2-40B4-BE49-F238E27FC236}">
                <a16:creationId xmlns:a16="http://schemas.microsoft.com/office/drawing/2014/main" id="{065233E0-9E68-17A6-09E5-33C6E7308751}"/>
              </a:ext>
            </a:extLst>
          </p:cNvPr>
          <p:cNvGrpSpPr/>
          <p:nvPr/>
        </p:nvGrpSpPr>
        <p:grpSpPr>
          <a:xfrm>
            <a:off x="6907784" y="2632795"/>
            <a:ext cx="2000362" cy="428029"/>
            <a:chOff x="6907784" y="2632795"/>
            <a:chExt cx="2000362" cy="428029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FF9179C4-2FB4-820D-004E-71B9266F01B2}"/>
                </a:ext>
              </a:extLst>
            </p:cNvPr>
            <p:cNvSpPr/>
            <p:nvPr/>
          </p:nvSpPr>
          <p:spPr>
            <a:xfrm>
              <a:off x="6907784" y="2682287"/>
              <a:ext cx="2000362" cy="37853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400" b="1" dirty="0">
                  <a:solidFill>
                    <a:srgbClr val="262626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      黑貓宅急便</a:t>
              </a:r>
              <a:endParaRPr lang="zh-TW" altLang="en-US" sz="1400" dirty="0">
                <a:solidFill>
                  <a:srgbClr val="262626"/>
                </a:solidFill>
              </a:endParaRPr>
            </a:p>
          </p:txBody>
        </p:sp>
        <p:pic>
          <p:nvPicPr>
            <p:cNvPr id="7170" name="Picture 2" descr="黑貓宅急便/黑貓探險隊- 大家知道【黑貓宅急便LOGO】的由來嗎? 日本大和運輸的創立者-小倉康臣先生， 某天看到一隻剛出生的小貓躺在路邊， 擔心小貓躺在馬路旁太危險，正想把牠移走時，  突然看到母貓出現，溫柔舔了小貓的眼睛， 然後輕輕叼起小貓的脖子，把小貓移往安全的 ...">
              <a:extLst>
                <a:ext uri="{FF2B5EF4-FFF2-40B4-BE49-F238E27FC236}">
                  <a16:creationId xmlns:a16="http://schemas.microsoft.com/office/drawing/2014/main" id="{52CF8B90-0585-8B3A-2F62-4859E720C0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63" b="96569" l="5668" r="95951">
                          <a14:foregroundMark x1="52227" y1="6863" x2="37652" y2="8824"/>
                          <a14:foregroundMark x1="16194" y1="71569" x2="66802" y2="80392"/>
                          <a14:foregroundMark x1="66802" y1="80392" x2="31174" y2="75490"/>
                          <a14:foregroundMark x1="4858" y1="94608" x2="67206" y2="92157"/>
                          <a14:foregroundMark x1="67206" y1="92157" x2="92308" y2="96569"/>
                          <a14:foregroundMark x1="92308" y1="96569" x2="91903" y2="96078"/>
                          <a14:foregroundMark x1="96356" y1="68137" x2="84211" y2="91176"/>
                          <a14:foregroundMark x1="84211" y1="91176" x2="83806" y2="95588"/>
                          <a14:foregroundMark x1="9717" y1="67157" x2="6073" y2="95098"/>
                          <a14:foregroundMark x1="6073" y1="95098" x2="5668" y2="95588"/>
                          <a14:foregroundMark x1="26316" y1="81863" x2="65992" y2="89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8737" y="2632795"/>
              <a:ext cx="472168" cy="389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85" name="群組 7184">
            <a:extLst>
              <a:ext uri="{FF2B5EF4-FFF2-40B4-BE49-F238E27FC236}">
                <a16:creationId xmlns:a16="http://schemas.microsoft.com/office/drawing/2014/main" id="{FC1651C7-0402-84E0-46D0-87EF718E59C7}"/>
              </a:ext>
            </a:extLst>
          </p:cNvPr>
          <p:cNvGrpSpPr/>
          <p:nvPr/>
        </p:nvGrpSpPr>
        <p:grpSpPr>
          <a:xfrm>
            <a:off x="6907784" y="3062010"/>
            <a:ext cx="2000362" cy="379723"/>
            <a:chOff x="6907784" y="3062010"/>
            <a:chExt cx="2000362" cy="379723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B97037A8-D6DA-F07D-FDAF-AEC93AC597CC}"/>
                </a:ext>
              </a:extLst>
            </p:cNvPr>
            <p:cNvSpPr/>
            <p:nvPr/>
          </p:nvSpPr>
          <p:spPr>
            <a:xfrm>
              <a:off x="6907784" y="3062010"/>
              <a:ext cx="2000362" cy="3785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      台灣宅配通</a:t>
              </a:r>
              <a:endParaRPr lang="zh-TW" altLang="en-US" sz="1400" dirty="0"/>
            </a:p>
          </p:txBody>
        </p:sp>
        <p:pic>
          <p:nvPicPr>
            <p:cNvPr id="7172" name="Picture 4" descr="台灣宅配通- Home | Facebook">
              <a:extLst>
                <a:ext uri="{FF2B5EF4-FFF2-40B4-BE49-F238E27FC236}">
                  <a16:creationId xmlns:a16="http://schemas.microsoft.com/office/drawing/2014/main" id="{BB8019B4-6A4D-425C-E3C9-A9E64A4FB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7020" y="3063721"/>
              <a:ext cx="378012" cy="378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81" name="群組 7180">
            <a:extLst>
              <a:ext uri="{FF2B5EF4-FFF2-40B4-BE49-F238E27FC236}">
                <a16:creationId xmlns:a16="http://schemas.microsoft.com/office/drawing/2014/main" id="{87BE8FC0-8F0D-982C-FB59-30E92353B472}"/>
              </a:ext>
            </a:extLst>
          </p:cNvPr>
          <p:cNvGrpSpPr/>
          <p:nvPr/>
        </p:nvGrpSpPr>
        <p:grpSpPr>
          <a:xfrm>
            <a:off x="6907784" y="3829458"/>
            <a:ext cx="2000362" cy="389648"/>
            <a:chOff x="6907784" y="3441733"/>
            <a:chExt cx="2000362" cy="389648"/>
          </a:xfrm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DE45578B-ED27-4D69-CDDD-C75C008F45B9}"/>
                </a:ext>
              </a:extLst>
            </p:cNvPr>
            <p:cNvSpPr/>
            <p:nvPr/>
          </p:nvSpPr>
          <p:spPr>
            <a:xfrm>
              <a:off x="6907784" y="3441733"/>
              <a:ext cx="2000362" cy="37853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      新竹</a:t>
              </a:r>
              <a:r>
                <a:rPr lang="en-US" altLang="zh-TW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/</a:t>
              </a:r>
              <a:r>
                <a:rPr lang="zh-TW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新瑞物流</a:t>
              </a:r>
              <a:endParaRPr lang="zh-TW" altLang="en-US" sz="1400" dirty="0"/>
            </a:p>
          </p:txBody>
        </p:sp>
        <p:grpSp>
          <p:nvGrpSpPr>
            <p:cNvPr id="7169" name="群組 7168">
              <a:extLst>
                <a:ext uri="{FF2B5EF4-FFF2-40B4-BE49-F238E27FC236}">
                  <a16:creationId xmlns:a16="http://schemas.microsoft.com/office/drawing/2014/main" id="{FCE5FB51-BC18-60E1-242A-E2D1DD3CE57C}"/>
                </a:ext>
              </a:extLst>
            </p:cNvPr>
            <p:cNvGrpSpPr/>
            <p:nvPr/>
          </p:nvGrpSpPr>
          <p:grpSpPr>
            <a:xfrm>
              <a:off x="6948259" y="3452844"/>
              <a:ext cx="545270" cy="378537"/>
              <a:chOff x="6802877" y="3452844"/>
              <a:chExt cx="545270" cy="378537"/>
            </a:xfrm>
          </p:grpSpPr>
          <p:pic>
            <p:nvPicPr>
              <p:cNvPr id="7174" name="Picture 6" descr="新竹物流HCT | LINE Official Account">
                <a:extLst>
                  <a:ext uri="{FF2B5EF4-FFF2-40B4-BE49-F238E27FC236}">
                    <a16:creationId xmlns:a16="http://schemas.microsoft.com/office/drawing/2014/main" id="{99751473-17BF-43EB-8736-969ACDBB39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5938" r="91875">
                            <a14:foregroundMark x1="12656" y1="23750" x2="9844" y2="42656"/>
                            <a14:foregroundMark x1="9844" y1="42656" x2="11406" y2="45000"/>
                            <a14:foregroundMark x1="5938" y1="28438" x2="6406" y2="39375"/>
                            <a14:foregroundMark x1="21563" y1="33281" x2="60938" y2="28750"/>
                            <a14:foregroundMark x1="60938" y1="28750" x2="50156" y2="29531"/>
                            <a14:foregroundMark x1="44844" y1="20781" x2="45625" y2="34688"/>
                            <a14:foregroundMark x1="45625" y1="34688" x2="58594" y2="41406"/>
                            <a14:foregroundMark x1="58594" y1="41406" x2="64219" y2="34844"/>
                            <a14:foregroundMark x1="56563" y1="35313" x2="22188" y2="25000"/>
                            <a14:foregroundMark x1="22188" y1="25000" x2="49063" y2="36250"/>
                            <a14:foregroundMark x1="49063" y1="36250" x2="64219" y2="32031"/>
                            <a14:foregroundMark x1="64219" y1="32031" x2="64219" y2="42969"/>
                            <a14:foregroundMark x1="90000" y1="28438" x2="91875" y2="38281"/>
                            <a14:foregroundMark x1="54375" y1="50469" x2="32656" y2="40781"/>
                            <a14:foregroundMark x1="32656" y1="40781" x2="30781" y2="23594"/>
                            <a14:foregroundMark x1="30781" y1="23594" x2="29844" y2="36094"/>
                            <a14:foregroundMark x1="29844" y1="36094" x2="36406" y2="41406"/>
                            <a14:foregroundMark x1="37031" y1="41563" x2="19063" y2="26094"/>
                            <a14:foregroundMark x1="19063" y1="26094" x2="30000" y2="42031"/>
                            <a14:foregroundMark x1="36563" y1="45313" x2="15469" y2="34531"/>
                            <a14:foregroundMark x1="15469" y1="34531" x2="17188" y2="37031"/>
                            <a14:foregroundMark x1="33281" y1="20000" x2="45781" y2="43438"/>
                            <a14:foregroundMark x1="45781" y1="43438" x2="47188" y2="51719"/>
                            <a14:foregroundMark x1="74531" y1="20625" x2="66250" y2="31563"/>
                            <a14:foregroundMark x1="66250" y1="31563" x2="47188" y2="44063"/>
                            <a14:foregroundMark x1="47188" y1="44063" x2="42344" y2="45469"/>
                            <a14:foregroundMark x1="74688" y1="21563" x2="74375" y2="41406"/>
                            <a14:foregroundMark x1="74375" y1="41406" x2="74375" y2="41406"/>
                            <a14:foregroundMark x1="61250" y1="30156" x2="76875" y2="39688"/>
                            <a14:foregroundMark x1="76875" y1="39688" x2="76563" y2="40000"/>
                            <a14:foregroundMark x1="22188" y1="66094" x2="22188" y2="6609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7553" y="3452844"/>
                <a:ext cx="378537" cy="3785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75AD3769-0823-C48D-141A-D7ED5AE2480B}"/>
                  </a:ext>
                </a:extLst>
              </p:cNvPr>
              <p:cNvSpPr txBox="1"/>
              <p:nvPr/>
            </p:nvSpPr>
            <p:spPr>
              <a:xfrm>
                <a:off x="6802877" y="3640118"/>
                <a:ext cx="545270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6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新竹物流</a:t>
                </a:r>
                <a:endParaRPr lang="zh-TW" altLang="en-US" sz="600" dirty="0"/>
              </a:p>
            </p:txBody>
          </p:sp>
        </p:grpSp>
      </p:grpSp>
      <p:grpSp>
        <p:nvGrpSpPr>
          <p:cNvPr id="7182" name="群組 7181">
            <a:extLst>
              <a:ext uri="{FF2B5EF4-FFF2-40B4-BE49-F238E27FC236}">
                <a16:creationId xmlns:a16="http://schemas.microsoft.com/office/drawing/2014/main" id="{03148283-2846-875B-F277-332B5B0C7066}"/>
              </a:ext>
            </a:extLst>
          </p:cNvPr>
          <p:cNvGrpSpPr/>
          <p:nvPr/>
        </p:nvGrpSpPr>
        <p:grpSpPr>
          <a:xfrm>
            <a:off x="6907784" y="3447800"/>
            <a:ext cx="2000362" cy="378537"/>
            <a:chOff x="6907784" y="3821456"/>
            <a:chExt cx="2000362" cy="378537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ABB07A9A-4B1D-F0B4-1C8C-61635B99638B}"/>
                </a:ext>
              </a:extLst>
            </p:cNvPr>
            <p:cNvSpPr/>
            <p:nvPr/>
          </p:nvSpPr>
          <p:spPr>
            <a:xfrm>
              <a:off x="6907784" y="3821456"/>
              <a:ext cx="2000362" cy="378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400" b="1" dirty="0">
                  <a:solidFill>
                    <a:schemeClr val="accent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      嘉里大榮貨運</a:t>
              </a:r>
              <a:endParaRPr lang="zh-TW" altLang="en-US" sz="1400" dirty="0">
                <a:solidFill>
                  <a:schemeClr val="accent2"/>
                </a:solidFill>
              </a:endParaRPr>
            </a:p>
          </p:txBody>
        </p:sp>
        <p:pic>
          <p:nvPicPr>
            <p:cNvPr id="7173" name="圖片 7172">
              <a:extLst>
                <a:ext uri="{FF2B5EF4-FFF2-40B4-BE49-F238E27FC236}">
                  <a16:creationId xmlns:a16="http://schemas.microsoft.com/office/drawing/2014/main" id="{E73CBD74-92BF-EBF6-708A-46EF006CA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571" y="3874073"/>
              <a:ext cx="558560" cy="267137"/>
            </a:xfrm>
            <a:prstGeom prst="rect">
              <a:avLst/>
            </a:prstGeom>
          </p:spPr>
        </p:pic>
      </p:grpSp>
      <p:grpSp>
        <p:nvGrpSpPr>
          <p:cNvPr id="7183" name="群組 7182">
            <a:extLst>
              <a:ext uri="{FF2B5EF4-FFF2-40B4-BE49-F238E27FC236}">
                <a16:creationId xmlns:a16="http://schemas.microsoft.com/office/drawing/2014/main" id="{81480F7A-FC3E-EA86-A9CE-4CB1DE2909D8}"/>
              </a:ext>
            </a:extLst>
          </p:cNvPr>
          <p:cNvGrpSpPr/>
          <p:nvPr/>
        </p:nvGrpSpPr>
        <p:grpSpPr>
          <a:xfrm>
            <a:off x="6907784" y="4201179"/>
            <a:ext cx="2000362" cy="378537"/>
            <a:chOff x="6907784" y="4201179"/>
            <a:chExt cx="2000362" cy="378537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5E8E196B-9248-3061-68C2-53148FDA0CA1}"/>
                </a:ext>
              </a:extLst>
            </p:cNvPr>
            <p:cNvSpPr/>
            <p:nvPr/>
          </p:nvSpPr>
          <p:spPr>
            <a:xfrm>
              <a:off x="6907784" y="4201179"/>
              <a:ext cx="2000362" cy="378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      順豐速運</a:t>
              </a:r>
              <a:endParaRPr lang="zh-TW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7176" name="圖片 7175">
              <a:extLst>
                <a:ext uri="{FF2B5EF4-FFF2-40B4-BE49-F238E27FC236}">
                  <a16:creationId xmlns:a16="http://schemas.microsoft.com/office/drawing/2014/main" id="{F05AFC15-00D2-BD77-EBB2-5A1381C6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7784" y="4255626"/>
              <a:ext cx="678982" cy="294226"/>
            </a:xfrm>
            <a:prstGeom prst="rect">
              <a:avLst/>
            </a:prstGeom>
          </p:spPr>
        </p:pic>
      </p:grpSp>
      <p:cxnSp>
        <p:nvCxnSpPr>
          <p:cNvPr id="7178" name="直線接點 7177">
            <a:extLst>
              <a:ext uri="{FF2B5EF4-FFF2-40B4-BE49-F238E27FC236}">
                <a16:creationId xmlns:a16="http://schemas.microsoft.com/office/drawing/2014/main" id="{831E842C-8106-A284-632F-4F669332ECD4}"/>
              </a:ext>
            </a:extLst>
          </p:cNvPr>
          <p:cNvCxnSpPr/>
          <p:nvPr/>
        </p:nvCxnSpPr>
        <p:spPr>
          <a:xfrm>
            <a:off x="6907784" y="4201072"/>
            <a:ext cx="200036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圖片 7179">
            <a:extLst>
              <a:ext uri="{FF2B5EF4-FFF2-40B4-BE49-F238E27FC236}">
                <a16:creationId xmlns:a16="http://schemas.microsoft.com/office/drawing/2014/main" id="{931B9B50-8AA5-C337-600F-EFD6D40641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37" y="4618069"/>
            <a:ext cx="213595" cy="333743"/>
          </a:xfrm>
          <a:prstGeom prst="rect">
            <a:avLst/>
          </a:prstGeom>
        </p:spPr>
      </p:pic>
      <p:grpSp>
        <p:nvGrpSpPr>
          <p:cNvPr id="7184" name="群組 7183">
            <a:extLst>
              <a:ext uri="{FF2B5EF4-FFF2-40B4-BE49-F238E27FC236}">
                <a16:creationId xmlns:a16="http://schemas.microsoft.com/office/drawing/2014/main" id="{6E16739E-5D51-62DF-C2EB-1E529AB9CEF8}"/>
              </a:ext>
            </a:extLst>
          </p:cNvPr>
          <p:cNvGrpSpPr/>
          <p:nvPr/>
        </p:nvGrpSpPr>
        <p:grpSpPr>
          <a:xfrm>
            <a:off x="6907784" y="4580902"/>
            <a:ext cx="2000362" cy="378537"/>
            <a:chOff x="6907784" y="4580902"/>
            <a:chExt cx="2000362" cy="378537"/>
          </a:xfrm>
        </p:grpSpPr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B71C5904-5043-B5D0-0F2A-EB938FCEDF0A}"/>
                </a:ext>
              </a:extLst>
            </p:cNvPr>
            <p:cNvSpPr/>
            <p:nvPr/>
          </p:nvSpPr>
          <p:spPr>
            <a:xfrm>
              <a:off x="6907784" y="4580902"/>
              <a:ext cx="2000362" cy="378537"/>
            </a:xfrm>
            <a:prstGeom prst="rect">
              <a:avLst/>
            </a:prstGeom>
            <a:solidFill>
              <a:srgbClr val="FFD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      通盈貨運</a:t>
              </a:r>
              <a:endParaRPr lang="zh-TW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599DBF1C-5F64-425E-3290-BB678A2A3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268" y="4592584"/>
              <a:ext cx="213595" cy="333743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164C9749-EC80-0D11-93AE-644CF195E601}"/>
              </a:ext>
            </a:extLst>
          </p:cNvPr>
          <p:cNvGrpSpPr/>
          <p:nvPr/>
        </p:nvGrpSpPr>
        <p:grpSpPr>
          <a:xfrm>
            <a:off x="6907784" y="4874530"/>
            <a:ext cx="2000362" cy="537433"/>
            <a:chOff x="6907784" y="4874530"/>
            <a:chExt cx="2000362" cy="537433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CEDB1667-2972-07F3-5E52-6C131A129581}"/>
                </a:ext>
              </a:extLst>
            </p:cNvPr>
            <p:cNvSpPr/>
            <p:nvPr/>
          </p:nvSpPr>
          <p:spPr>
            <a:xfrm>
              <a:off x="6907784" y="4959439"/>
              <a:ext cx="2000362" cy="378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400" b="1" dirty="0">
                  <a:solidFill>
                    <a:schemeClr val="accen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      全速配</a:t>
              </a:r>
              <a:endParaRPr lang="zh-TW" altLang="en-US" sz="1400" dirty="0">
                <a:solidFill>
                  <a:schemeClr val="accent1"/>
                </a:solidFill>
              </a:endParaRPr>
            </a:p>
          </p:txBody>
        </p:sp>
        <p:pic>
          <p:nvPicPr>
            <p:cNvPr id="7188" name="圖片 7187">
              <a:extLst>
                <a:ext uri="{FF2B5EF4-FFF2-40B4-BE49-F238E27FC236}">
                  <a16:creationId xmlns:a16="http://schemas.microsoft.com/office/drawing/2014/main" id="{EC457DB6-357F-BE4A-80AD-E19AD83FE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7193" y="4874530"/>
              <a:ext cx="537433" cy="537433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5383F12D-EC1F-F0BB-9795-9A29491BEE9A}"/>
              </a:ext>
            </a:extLst>
          </p:cNvPr>
          <p:cNvGrpSpPr/>
          <p:nvPr/>
        </p:nvGrpSpPr>
        <p:grpSpPr>
          <a:xfrm>
            <a:off x="6907784" y="5339162"/>
            <a:ext cx="2000362" cy="378537"/>
            <a:chOff x="6907784" y="5339162"/>
            <a:chExt cx="2000362" cy="378537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B251501A-725B-9E14-1D32-3F906064CE7B}"/>
                </a:ext>
              </a:extLst>
            </p:cNvPr>
            <p:cNvSpPr/>
            <p:nvPr/>
          </p:nvSpPr>
          <p:spPr>
            <a:xfrm>
              <a:off x="6907784" y="5339162"/>
              <a:ext cx="2000362" cy="3785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           郵局</a:t>
              </a:r>
              <a:endParaRPr lang="zh-TW" altLang="en-US" sz="1400" dirty="0"/>
            </a:p>
          </p:txBody>
        </p:sp>
        <p:pic>
          <p:nvPicPr>
            <p:cNvPr id="7190" name="圖片 7189">
              <a:extLst>
                <a:ext uri="{FF2B5EF4-FFF2-40B4-BE49-F238E27FC236}">
                  <a16:creationId xmlns:a16="http://schemas.microsoft.com/office/drawing/2014/main" id="{4AC6FE36-81C3-0AC5-B252-0E69286C8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0925" y="5388604"/>
              <a:ext cx="283501" cy="283501"/>
            </a:xfrm>
            <a:prstGeom prst="rect">
              <a:avLst/>
            </a:prstGeom>
          </p:spPr>
        </p:pic>
      </p:grpSp>
      <p:pic>
        <p:nvPicPr>
          <p:cNvPr id="15362" name="Picture 2" descr="全家FamilyMart - Home | Facebook">
            <a:extLst>
              <a:ext uri="{FF2B5EF4-FFF2-40B4-BE49-F238E27FC236}">
                <a16:creationId xmlns:a16="http://schemas.microsoft.com/office/drawing/2014/main" id="{90621724-75BD-8E3F-0004-73C520F7F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852" y="3097518"/>
            <a:ext cx="334264" cy="33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萊爾富超商Hi-Life - Home | Facebook">
            <a:extLst>
              <a:ext uri="{FF2B5EF4-FFF2-40B4-BE49-F238E27FC236}">
                <a16:creationId xmlns:a16="http://schemas.microsoft.com/office/drawing/2014/main" id="{70D70D15-D269-7F78-AD30-DB8B83EBE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528" y="3457666"/>
            <a:ext cx="353268" cy="35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36064C7-F939-5D73-1632-C71C21FB9C8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20" y="3900044"/>
            <a:ext cx="253695" cy="255598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DECBA9B-7687-0DF5-A380-6BAC631843F3}"/>
              </a:ext>
            </a:extLst>
          </p:cNvPr>
          <p:cNvCxnSpPr/>
          <p:nvPr/>
        </p:nvCxnSpPr>
        <p:spPr>
          <a:xfrm>
            <a:off x="9089065" y="3440547"/>
            <a:ext cx="2000362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DC371A16-09BC-F39A-480B-9E70FFA0AA99}"/>
              </a:ext>
            </a:extLst>
          </p:cNvPr>
          <p:cNvCxnSpPr/>
          <p:nvPr/>
        </p:nvCxnSpPr>
        <p:spPr>
          <a:xfrm>
            <a:off x="9089065" y="3830685"/>
            <a:ext cx="2000362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8" name="Picture 8" descr="7-ELEVEN - Home | Facebook">
            <a:extLst>
              <a:ext uri="{FF2B5EF4-FFF2-40B4-BE49-F238E27FC236}">
                <a16:creationId xmlns:a16="http://schemas.microsoft.com/office/drawing/2014/main" id="{67171758-940E-78F4-C11C-6D4580462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852" y="2722783"/>
            <a:ext cx="317888" cy="31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5ECB561A-2863-ACDB-1A11-89B331522A78}"/>
              </a:ext>
            </a:extLst>
          </p:cNvPr>
          <p:cNvCxnSpPr/>
          <p:nvPr/>
        </p:nvCxnSpPr>
        <p:spPr>
          <a:xfrm>
            <a:off x="9089065" y="3071700"/>
            <a:ext cx="2000362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14</a:t>
            </a:fld>
            <a:endParaRPr lang="zh-TW" altLang="en-US" dirty="0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DA7957B9-6DA3-B78C-C36E-EE9E056920E5}"/>
              </a:ext>
            </a:extLst>
          </p:cNvPr>
          <p:cNvSpPr/>
          <p:nvPr/>
        </p:nvSpPr>
        <p:spPr>
          <a:xfrm>
            <a:off x="9089065" y="4202723"/>
            <a:ext cx="2000362" cy="364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sz="1400" b="1" dirty="0" smtClean="0">
                <a:solidFill>
                  <a:srgbClr val="FF5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蝦皮   店到店</a:t>
            </a:r>
            <a:endParaRPr lang="zh-TW" altLang="en-US" sz="1400" dirty="0">
              <a:solidFill>
                <a:srgbClr val="FF505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0277475" y="5881"/>
            <a:ext cx="1914525" cy="712158"/>
          </a:xfrm>
          <a:prstGeom prst="rect">
            <a:avLst/>
          </a:prstGeom>
          <a:blipFill dpi="0" rotWithShape="1">
            <a:blip r:embed="rId18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067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2">
            <a:extLst>
              <a:ext uri="{FF2B5EF4-FFF2-40B4-BE49-F238E27FC236}">
                <a16:creationId xmlns:a16="http://schemas.microsoft.com/office/drawing/2014/main" id="{5CC4E829-C98C-406A-899E-9DF9815FA231}"/>
              </a:ext>
            </a:extLst>
          </p:cNvPr>
          <p:cNvSpPr/>
          <p:nvPr/>
        </p:nvSpPr>
        <p:spPr>
          <a:xfrm>
            <a:off x="-2" y="2416458"/>
            <a:ext cx="533402" cy="2286000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15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圓角化同側角落矩形 3"/>
          <p:cNvSpPr/>
          <p:nvPr/>
        </p:nvSpPr>
        <p:spPr>
          <a:xfrm rot="10800000">
            <a:off x="286579" y="-2069"/>
            <a:ext cx="1933698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직사각형 66"/>
          <p:cNvSpPr/>
          <p:nvPr/>
        </p:nvSpPr>
        <p:spPr>
          <a:xfrm>
            <a:off x="286579" y="87513"/>
            <a:ext cx="1933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網購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一條龍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060129" y="340319"/>
            <a:ext cx="8465867" cy="6244599"/>
            <a:chOff x="1916383" y="340319"/>
            <a:chExt cx="8465867" cy="624459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06"/>
            <a:stretch/>
          </p:blipFill>
          <p:spPr bwMode="auto">
            <a:xfrm>
              <a:off x="2719227" y="553048"/>
              <a:ext cx="6451637" cy="6012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5335858" y="340319"/>
              <a:ext cx="1180271" cy="4257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快速出貨</a:t>
              </a: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5122968" y="6159160"/>
              <a:ext cx="1644153" cy="4257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網路交易查詢</a:t>
              </a: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028693" y="1607082"/>
              <a:ext cx="1180271" cy="3973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庫存同步</a:t>
              </a: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645692" y="3085832"/>
              <a:ext cx="1736558" cy="7591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平台訂單匯入</a:t>
              </a:r>
              <a:endPara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接單零誤差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397292" y="1471042"/>
              <a:ext cx="1736558" cy="730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平台營業</a:t>
              </a:r>
              <a:endPara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分析報表</a:t>
              </a: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1916383" y="3252544"/>
              <a:ext cx="1349188" cy="4257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對帳</a:t>
              </a:r>
              <a:r>
                <a:rPr lang="en-US" altLang="zh-TW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/</a:t>
              </a: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沖帳</a:t>
              </a: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675435" y="4812221"/>
              <a:ext cx="1180271" cy="3973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貨況追蹤</a:t>
              </a: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028693" y="4798019"/>
              <a:ext cx="1485278" cy="4257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出貨一條龍</a:t>
              </a: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sp>
        <p:nvSpPr>
          <p:cNvPr id="19" name="Rectangle 22">
            <a:extLst>
              <a:ext uri="{FF2B5EF4-FFF2-40B4-BE49-F238E27FC236}">
                <a16:creationId xmlns:a16="http://schemas.microsoft.com/office/drawing/2014/main" id="{5CC4E829-C98C-406A-899E-9DF9815FA231}"/>
              </a:ext>
            </a:extLst>
          </p:cNvPr>
          <p:cNvSpPr/>
          <p:nvPr/>
        </p:nvSpPr>
        <p:spPr>
          <a:xfrm>
            <a:off x="11658598" y="2416458"/>
            <a:ext cx="533402" cy="2286000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88" y="2201819"/>
            <a:ext cx="2485314" cy="248650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6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16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3551996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80" y="91383"/>
            <a:ext cx="3551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電商串</a:t>
            </a:r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接及庫存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同步</a:t>
            </a:r>
            <a:endParaRPr lang="zh-TW" altLang="en-US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286579" y="770220"/>
            <a:ext cx="5209346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提供電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商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平台｜蝦皮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｜露天｜ </a:t>
            </a:r>
            <a:r>
              <a: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91APP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</a:t>
            </a:r>
            <a:r>
              <a: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YAHOO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</a:t>
            </a:r>
            <a:r>
              <a:rPr lang="en-US" altLang="zh-TW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momo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｜</a:t>
            </a:r>
            <a:r>
              <a: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SHOPLINE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｜樂天</a:t>
            </a:r>
            <a:r>
              <a: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..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數十家訂單及庫存同步</a:t>
            </a:r>
            <a:r>
              <a: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功能</a:t>
            </a:r>
            <a:endParaRPr lang="zh-TW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1991739" y="2316558"/>
            <a:ext cx="1665346" cy="70485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1991739" y="5238680"/>
            <a:ext cx="1649699" cy="70485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2058344" y="5267940"/>
            <a:ext cx="15164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訂單 </a:t>
            </a:r>
            <a: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/ </a:t>
            </a:r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庫存</a:t>
            </a:r>
            <a:endParaRPr lang="zh-TW" altLang="en-US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2058344" y="2484316"/>
            <a:ext cx="151648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訂單 </a:t>
            </a:r>
            <a: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/ </a:t>
            </a:r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庫存</a:t>
            </a:r>
            <a:endParaRPr lang="zh-TW" altLang="en-US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3774926" y="3778258"/>
            <a:ext cx="1343025" cy="70485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3816052" y="3946016"/>
            <a:ext cx="12607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平台</a:t>
            </a:r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庫存</a:t>
            </a:r>
            <a:endParaRPr lang="zh-TW" altLang="en-US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511361" y="3778258"/>
            <a:ext cx="1343025" cy="70485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552487" y="3946016"/>
            <a:ext cx="12607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平台訂單</a:t>
            </a:r>
            <a:endParaRPr lang="zh-TW" altLang="en-US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上彎箭號 14"/>
          <p:cNvSpPr/>
          <p:nvPr/>
        </p:nvSpPr>
        <p:spPr>
          <a:xfrm>
            <a:off x="3641438" y="4572078"/>
            <a:ext cx="924063" cy="1081674"/>
          </a:xfrm>
          <a:prstGeom prst="bentUpArrow">
            <a:avLst>
              <a:gd name="adj1" fmla="val 9362"/>
              <a:gd name="adj2" fmla="val 11166"/>
              <a:gd name="adj3" fmla="val 1297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淚滴形 15"/>
          <p:cNvSpPr/>
          <p:nvPr/>
        </p:nvSpPr>
        <p:spPr>
          <a:xfrm rot="16200000">
            <a:off x="4022234" y="5121072"/>
            <a:ext cx="848408" cy="848408"/>
          </a:xfrm>
          <a:prstGeom prst="teardrop">
            <a:avLst/>
          </a:prstGeom>
          <a:solidFill>
            <a:srgbClr val="5B9B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4022234" y="5304734"/>
            <a:ext cx="8542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自動</a:t>
            </a:r>
            <a:endParaRPr lang="zh-TW" altLang="en-US" sz="24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1" name="上彎箭號 40"/>
          <p:cNvSpPr/>
          <p:nvPr/>
        </p:nvSpPr>
        <p:spPr>
          <a:xfrm rot="16200000">
            <a:off x="3503460" y="2773366"/>
            <a:ext cx="1219209" cy="790573"/>
          </a:xfrm>
          <a:prstGeom prst="bentUpArrow">
            <a:avLst>
              <a:gd name="adj1" fmla="val 9362"/>
              <a:gd name="adj2" fmla="val 11166"/>
              <a:gd name="adj3" fmla="val 1297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上彎箭號 42"/>
          <p:cNvSpPr/>
          <p:nvPr/>
        </p:nvSpPr>
        <p:spPr>
          <a:xfrm rot="5400000">
            <a:off x="935220" y="4697426"/>
            <a:ext cx="1219209" cy="790573"/>
          </a:xfrm>
          <a:prstGeom prst="bentUpArrow">
            <a:avLst>
              <a:gd name="adj1" fmla="val 9362"/>
              <a:gd name="adj2" fmla="val 11166"/>
              <a:gd name="adj3" fmla="val 1297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上彎箭號 43"/>
          <p:cNvSpPr/>
          <p:nvPr/>
        </p:nvSpPr>
        <p:spPr>
          <a:xfrm rot="10800000">
            <a:off x="1067676" y="2604716"/>
            <a:ext cx="924063" cy="1081674"/>
          </a:xfrm>
          <a:prstGeom prst="bentUpArrow">
            <a:avLst>
              <a:gd name="adj1" fmla="val 9362"/>
              <a:gd name="adj2" fmla="val 11166"/>
              <a:gd name="adj3" fmla="val 1297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淚滴形 44"/>
          <p:cNvSpPr/>
          <p:nvPr/>
        </p:nvSpPr>
        <p:spPr>
          <a:xfrm rot="10800000">
            <a:off x="4022234" y="2288667"/>
            <a:ext cx="848408" cy="848408"/>
          </a:xfrm>
          <a:prstGeom prst="teardrop">
            <a:avLst/>
          </a:prstGeom>
          <a:solidFill>
            <a:srgbClr val="5B9B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淚滴形 45"/>
          <p:cNvSpPr/>
          <p:nvPr/>
        </p:nvSpPr>
        <p:spPr>
          <a:xfrm rot="5400000">
            <a:off x="758669" y="2288668"/>
            <a:ext cx="848408" cy="848408"/>
          </a:xfrm>
          <a:prstGeom prst="teardrop">
            <a:avLst/>
          </a:prstGeom>
          <a:solidFill>
            <a:srgbClr val="5B9B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淚滴形 46"/>
          <p:cNvSpPr/>
          <p:nvPr/>
        </p:nvSpPr>
        <p:spPr>
          <a:xfrm>
            <a:off x="758669" y="5065863"/>
            <a:ext cx="848408" cy="848408"/>
          </a:xfrm>
          <a:prstGeom prst="teardrop">
            <a:avLst/>
          </a:prstGeom>
          <a:solidFill>
            <a:srgbClr val="5B9B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755761" y="5304734"/>
            <a:ext cx="8542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自動</a:t>
            </a:r>
            <a:endParaRPr lang="zh-TW" altLang="en-US" sz="24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9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4016419" y="2473333"/>
            <a:ext cx="8542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自動</a:t>
            </a:r>
            <a:endParaRPr lang="zh-TW" altLang="en-US" sz="24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749946" y="2473333"/>
            <a:ext cx="8542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自動</a:t>
            </a:r>
            <a:endParaRPr lang="zh-TW" altLang="en-US" sz="24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1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1105564" y="6122817"/>
            <a:ext cx="3437695" cy="3912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平台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訂單及庫存同步</a:t>
            </a:r>
            <a:r>
              <a:rPr lang="en-US" altLang="zh-TW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進銷存</a:t>
            </a:r>
            <a:endParaRPr lang="zh-TW" altLang="en-US" sz="1600" b="1" dirty="0">
              <a:solidFill>
                <a:schemeClr val="accent1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 descr="https://www.tmserp.com.tw/images/line_AD16-08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85" y="890586"/>
            <a:ext cx="609600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6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2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17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847146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73678" y="83607"/>
            <a:ext cx="2860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網路訂單拋轉系統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105" name="群組 104"/>
          <p:cNvGrpSpPr/>
          <p:nvPr/>
        </p:nvGrpSpPr>
        <p:grpSpPr>
          <a:xfrm>
            <a:off x="1562960" y="843690"/>
            <a:ext cx="10242624" cy="5734119"/>
            <a:chOff x="661499" y="847193"/>
            <a:chExt cx="10475038" cy="5864231"/>
          </a:xfrm>
        </p:grpSpPr>
        <p:grpSp>
          <p:nvGrpSpPr>
            <p:cNvPr id="40" name="群組 39"/>
            <p:cNvGrpSpPr/>
            <p:nvPr/>
          </p:nvGrpSpPr>
          <p:grpSpPr>
            <a:xfrm>
              <a:off x="4456982" y="2265538"/>
              <a:ext cx="2553882" cy="1258712"/>
              <a:chOff x="289116" y="2077195"/>
              <a:chExt cx="645928" cy="385659"/>
            </a:xfrm>
          </p:grpSpPr>
          <p:sp>
            <p:nvSpPr>
              <p:cNvPr id="41" name="圓角矩形 40"/>
              <p:cNvSpPr/>
              <p:nvPr/>
            </p:nvSpPr>
            <p:spPr>
              <a:xfrm>
                <a:off x="289116" y="2077195"/>
                <a:ext cx="644800" cy="381284"/>
              </a:xfrm>
              <a:prstGeom prst="roundRect">
                <a:avLst>
                  <a:gd name="adj" fmla="val 10000"/>
                </a:avLst>
              </a:prstGeom>
              <a:solidFill>
                <a:schemeClr val="accent4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2" name="圓角矩形 4"/>
              <p:cNvSpPr/>
              <p:nvPr/>
            </p:nvSpPr>
            <p:spPr>
              <a:xfrm>
                <a:off x="289116" y="2077195"/>
                <a:ext cx="645928" cy="3856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algn="ctr" defTabSz="711200">
                  <a:lnSpc>
                    <a:spcPts val="1800"/>
                  </a:lnSpc>
                  <a:spcBef>
                    <a:spcPct val="0"/>
                  </a:spcBef>
                </a:pPr>
                <a:endParaRPr lang="en-US" altLang="zh-TW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32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訂單匯整</a:t>
                </a:r>
                <a:endParaRPr lang="en-US" altLang="zh-TW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endParaRPr lang="en-US" altLang="zh-TW" sz="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1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免</a:t>
                </a:r>
                <a:r>
                  <a:rPr lang="zh-TW" altLang="en-US" sz="11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設定匯入格式，一鍵匯入</a:t>
                </a:r>
              </a:p>
            </p:txBody>
          </p:sp>
        </p:grpSp>
        <p:grpSp>
          <p:nvGrpSpPr>
            <p:cNvPr id="43" name="群組 42"/>
            <p:cNvGrpSpPr/>
            <p:nvPr/>
          </p:nvGrpSpPr>
          <p:grpSpPr>
            <a:xfrm>
              <a:off x="661499" y="3800594"/>
              <a:ext cx="10455057" cy="349811"/>
              <a:chOff x="5861" y="1825394"/>
              <a:chExt cx="1048913" cy="633087"/>
            </a:xfrm>
          </p:grpSpPr>
          <p:sp>
            <p:nvSpPr>
              <p:cNvPr id="44" name="圓角矩形 43"/>
              <p:cNvSpPr/>
              <p:nvPr/>
            </p:nvSpPr>
            <p:spPr>
              <a:xfrm>
                <a:off x="5861" y="1825394"/>
                <a:ext cx="1048913" cy="633087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5" name="圓角矩形 4"/>
              <p:cNvSpPr/>
              <p:nvPr/>
            </p:nvSpPr>
            <p:spPr>
              <a:xfrm>
                <a:off x="24403" y="1843934"/>
                <a:ext cx="1011829" cy="59600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訂單 </a:t>
                </a:r>
                <a:r>
                  <a:rPr lang="en-US" altLang="zh-TW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(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訂單智能分流廠寄</a:t>
                </a:r>
                <a:r>
                  <a:rPr lang="en-US" altLang="zh-TW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/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直</a:t>
                </a:r>
                <a:r>
                  <a:rPr lang="zh-TW" altLang="en-US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寄</a:t>
                </a:r>
                <a:r>
                  <a:rPr lang="en-US" altLang="zh-TW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)</a:t>
                </a:r>
                <a:r>
                  <a:rPr lang="zh-TW" altLang="en-US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／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銷單作業</a:t>
                </a:r>
              </a:p>
            </p:txBody>
          </p:sp>
        </p:grpSp>
        <p:grpSp>
          <p:nvGrpSpPr>
            <p:cNvPr id="9" name="群組 8"/>
            <p:cNvGrpSpPr/>
            <p:nvPr/>
          </p:nvGrpSpPr>
          <p:grpSpPr>
            <a:xfrm>
              <a:off x="2354051" y="847193"/>
              <a:ext cx="3034630" cy="1047248"/>
              <a:chOff x="3458951" y="847193"/>
              <a:chExt cx="3034630" cy="1047248"/>
            </a:xfrm>
          </p:grpSpPr>
          <p:grpSp>
            <p:nvGrpSpPr>
              <p:cNvPr id="37" name="群組 36"/>
              <p:cNvGrpSpPr/>
              <p:nvPr/>
            </p:nvGrpSpPr>
            <p:grpSpPr>
              <a:xfrm>
                <a:off x="3458951" y="847193"/>
                <a:ext cx="3034630" cy="1047248"/>
                <a:chOff x="5861" y="1825392"/>
                <a:chExt cx="1048913" cy="475602"/>
              </a:xfrm>
            </p:grpSpPr>
            <p:sp>
              <p:nvSpPr>
                <p:cNvPr id="38" name="圓角矩形 37"/>
                <p:cNvSpPr/>
                <p:nvPr/>
              </p:nvSpPr>
              <p:spPr>
                <a:xfrm>
                  <a:off x="5861" y="1825392"/>
                  <a:ext cx="1048913" cy="475602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bg1"/>
                </a:solidFill>
              </p:spPr>
              <p:style>
                <a:lnRef idx="0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9" name="圓角矩形 4"/>
                <p:cNvSpPr/>
                <p:nvPr/>
              </p:nvSpPr>
              <p:spPr>
                <a:xfrm>
                  <a:off x="24403" y="1843934"/>
                  <a:ext cx="1011829" cy="45706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160" tIns="10160" rIns="10160" bIns="10160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endParaRPr lang="en-US" altLang="zh-TW" sz="1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  <a:p>
                  <a:pPr algn="ctr" defTabSz="711200">
                    <a:lnSpc>
                      <a:spcPts val="1800"/>
                    </a:lnSpc>
                    <a:spcBef>
                      <a:spcPct val="0"/>
                    </a:spcBef>
                  </a:pPr>
                  <a:r>
                    <a:rPr lang="zh-TW" altLang="en-US" sz="1600" b="1" dirty="0">
                      <a:solidFill>
                        <a:srgbClr val="613ADE"/>
                      </a:solidFill>
                    </a:rPr>
                    <a:t>全聯</a:t>
                  </a:r>
                </a:p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endParaRPr lang="en-US" altLang="zh-TW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  <a:p>
                  <a:pPr algn="ctr" defTabSz="711200">
                    <a:lnSpc>
                      <a:spcPts val="1800"/>
                    </a:lnSpc>
                    <a:spcBef>
                      <a:spcPct val="0"/>
                    </a:spcBef>
                  </a:pPr>
                  <a:r>
                    <a:rPr lang="zh-TW" altLang="en-US" sz="1400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icrosoft YaHei" pitchFamily="34" charset="-122"/>
                      <a:ea typeface="Microsoft YaHei" pitchFamily="34" charset="-122"/>
                    </a:rPr>
                    <a:t>屈</a:t>
                  </a:r>
                  <a:r>
                    <a:rPr lang="zh-TW" altLang="en-US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icrosoft YaHei" pitchFamily="34" charset="-122"/>
                      <a:ea typeface="Microsoft YaHei" pitchFamily="34" charset="-122"/>
                    </a:rPr>
                    <a:t>臣氏</a:t>
                  </a:r>
                  <a:r>
                    <a:rPr lang="zh-TW" altLang="en-US" sz="1400" b="1" dirty="0">
                      <a:solidFill>
                        <a:schemeClr val="tx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｜寶雅｜康士美</a:t>
                  </a:r>
                  <a:r>
                    <a:rPr lang="zh-TW" altLang="en-US" sz="1400" b="1" dirty="0" smtClean="0">
                      <a:solidFill>
                        <a:schemeClr val="tx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｜全通路</a:t>
                  </a:r>
                  <a:endParaRPr lang="zh-TW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</p:txBody>
            </p:sp>
          </p:grpSp>
          <p:pic>
            <p:nvPicPr>
              <p:cNvPr id="1025" name="Picture 1" descr="C:\Users\kt\AppData\Roaming\Tencent\Users\2643881324\TIM\WinTemp\RichOle\SPJ%IC}%@53DA}8D[YOHG@F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45" r="12660"/>
              <a:stretch/>
            </p:blipFill>
            <p:spPr bwMode="auto">
              <a:xfrm>
                <a:off x="3596851" y="940318"/>
                <a:ext cx="677578" cy="672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C:\Users\kt\AppData\Roaming\Tencent\Users\2643881324\TIM\WinTemp\RichOle\7K5SW]FCL`_IE6~P7P(SZD4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864" b="20375"/>
              <a:stretch/>
            </p:blipFill>
            <p:spPr bwMode="auto">
              <a:xfrm>
                <a:off x="4347809" y="1049312"/>
                <a:ext cx="1207001" cy="483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群組 7"/>
            <p:cNvGrpSpPr/>
            <p:nvPr/>
          </p:nvGrpSpPr>
          <p:grpSpPr>
            <a:xfrm>
              <a:off x="5554005" y="847327"/>
              <a:ext cx="5582532" cy="1073097"/>
              <a:chOff x="5534024" y="1193968"/>
              <a:chExt cx="5582532" cy="1073097"/>
            </a:xfrm>
          </p:grpSpPr>
          <p:grpSp>
            <p:nvGrpSpPr>
              <p:cNvPr id="34" name="群組 33"/>
              <p:cNvGrpSpPr/>
              <p:nvPr/>
            </p:nvGrpSpPr>
            <p:grpSpPr>
              <a:xfrm>
                <a:off x="5534024" y="1193968"/>
                <a:ext cx="5582532" cy="1073097"/>
                <a:chOff x="-287226" y="1982877"/>
                <a:chExt cx="1342000" cy="487341"/>
              </a:xfrm>
            </p:grpSpPr>
            <p:sp>
              <p:nvSpPr>
                <p:cNvPr id="35" name="圓角矩形 34"/>
                <p:cNvSpPr/>
                <p:nvPr/>
              </p:nvSpPr>
              <p:spPr>
                <a:xfrm>
                  <a:off x="-287226" y="1982878"/>
                  <a:ext cx="1342000" cy="475601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bg1"/>
                </a:solidFill>
              </p:spPr>
              <p:style>
                <a:lnRef idx="0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6" name="圓角矩形 4"/>
                <p:cNvSpPr/>
                <p:nvPr/>
              </p:nvSpPr>
              <p:spPr>
                <a:xfrm>
                  <a:off x="-287226" y="1982877"/>
                  <a:ext cx="1342000" cy="4873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160" tIns="10160" rIns="10160" bIns="10160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endParaRPr lang="en-US" altLang="zh-TW" sz="1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endParaRPr lang="en-US" altLang="zh-TW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endParaRPr lang="en-US" altLang="zh-TW" sz="1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zh-TW" altLang="en-US" sz="1400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icrosoft YaHei" pitchFamily="34" charset="-122"/>
                      <a:ea typeface="Microsoft YaHei" pitchFamily="34" charset="-122"/>
                    </a:rPr>
                    <a:t>官網、直播、團購、社群、全平台</a:t>
                  </a:r>
                  <a:endParaRPr lang="zh-TW" altLang="en-US" sz="14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</p:txBody>
            </p:sp>
          </p:grpSp>
          <p:pic>
            <p:nvPicPr>
              <p:cNvPr id="1028" name="Picture 4" descr="C:\Users\kt\AppData\Roaming\Tencent\Users\2643881324\TIM\WinTemp\RichOle\E)Z5UALM32MX)~~}~H[1ZK0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041" b="39924"/>
              <a:stretch/>
            </p:blipFill>
            <p:spPr bwMode="auto">
              <a:xfrm>
                <a:off x="7142227" y="1511466"/>
                <a:ext cx="1002839" cy="321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5" descr="C:\Users\kt\AppData\Roaming\Tencent\Users\2643881324\TIM\WinTemp\RichOle\E~_WXZ9(8MND$BB}1S[QTYB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44" y="1422836"/>
                <a:ext cx="452539" cy="4525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C:\Users\kt\AppData\Roaming\Tencent\Users\2643881324\TIM\WinTemp\RichOle\$AGYWU[777K{_U1QB_[_8WK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0380" y="1445197"/>
                <a:ext cx="455230" cy="455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 descr="C:\Users\kt\AppData\Roaming\Tencent\Users\2643881324\TIM\WinTemp\RichOle\6ME`M)C52TW@JCKM~}L)25P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31" t="20706" r="16433" b="13244"/>
              <a:stretch/>
            </p:blipFill>
            <p:spPr bwMode="auto">
              <a:xfrm>
                <a:off x="9432349" y="1466746"/>
                <a:ext cx="420018" cy="4360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9" descr="C:\Users\kt\AppData\Roaming\Tencent\Users\2643881324\TIM\WinTemp\RichOle\)~BD21%1ZC{5VQ_UQ$Y0I_P.pn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525" b="33653"/>
              <a:stretch/>
            </p:blipFill>
            <p:spPr bwMode="auto">
              <a:xfrm>
                <a:off x="8364256" y="1523146"/>
                <a:ext cx="955836" cy="323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群組 45"/>
            <p:cNvGrpSpPr/>
            <p:nvPr/>
          </p:nvGrpSpPr>
          <p:grpSpPr>
            <a:xfrm>
              <a:off x="1021980" y="4597967"/>
              <a:ext cx="1469971" cy="552085"/>
              <a:chOff x="207917" y="1999952"/>
              <a:chExt cx="421105" cy="462902"/>
            </a:xfrm>
          </p:grpSpPr>
          <p:sp>
            <p:nvSpPr>
              <p:cNvPr id="47" name="圓角矩形 46"/>
              <p:cNvSpPr/>
              <p:nvPr/>
            </p:nvSpPr>
            <p:spPr>
              <a:xfrm>
                <a:off x="207917" y="1999952"/>
                <a:ext cx="421105" cy="458527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8" name="圓角矩形 4"/>
              <p:cNvSpPr/>
              <p:nvPr/>
            </p:nvSpPr>
            <p:spPr>
              <a:xfrm>
                <a:off x="207917" y="1999952"/>
                <a:ext cx="421105" cy="4629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訂單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轉採購</a:t>
                </a:r>
                <a:endPara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26" name="群組 25"/>
            <p:cNvGrpSpPr/>
            <p:nvPr/>
          </p:nvGrpSpPr>
          <p:grpSpPr>
            <a:xfrm>
              <a:off x="661499" y="847195"/>
              <a:ext cx="1485898" cy="1056774"/>
              <a:chOff x="202469" y="1825392"/>
              <a:chExt cx="655698" cy="479928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202469" y="1825392"/>
                <a:ext cx="655698" cy="475601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圓角矩形 4"/>
              <p:cNvSpPr/>
              <p:nvPr/>
            </p:nvSpPr>
            <p:spPr>
              <a:xfrm>
                <a:off x="202469" y="1827134"/>
                <a:ext cx="655698" cy="47818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endParaRPr lang="en-US" altLang="zh-TW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endParaRPr lang="en-US" altLang="zh-TW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endParaRPr lang="en-US" altLang="zh-TW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ＴＭＳ購物</a:t>
                </a:r>
                <a:r>
                  <a:rPr lang="zh-TW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官網</a:t>
                </a:r>
                <a:endParaRPr lang="zh-TW" altLang="en-US" sz="14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7636252" y="2265538"/>
              <a:ext cx="2696401" cy="581496"/>
              <a:chOff x="6624687" y="2590800"/>
              <a:chExt cx="2696401" cy="581496"/>
            </a:xfrm>
          </p:grpSpPr>
          <p:grpSp>
            <p:nvGrpSpPr>
              <p:cNvPr id="54" name="群組 53"/>
              <p:cNvGrpSpPr/>
              <p:nvPr/>
            </p:nvGrpSpPr>
            <p:grpSpPr>
              <a:xfrm>
                <a:off x="6624687" y="2590800"/>
                <a:ext cx="2696401" cy="581496"/>
                <a:chOff x="207917" y="2077195"/>
                <a:chExt cx="644800" cy="381284"/>
              </a:xfrm>
            </p:grpSpPr>
            <p:sp>
              <p:nvSpPr>
                <p:cNvPr id="55" name="圓角矩形 54"/>
                <p:cNvSpPr/>
                <p:nvPr/>
              </p:nvSpPr>
              <p:spPr>
                <a:xfrm>
                  <a:off x="207917" y="2077195"/>
                  <a:ext cx="644800" cy="381284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4"/>
                </a:solidFill>
              </p:spPr>
              <p:style>
                <a:lnRef idx="0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6" name="圓角矩形 4"/>
                <p:cNvSpPr/>
                <p:nvPr/>
              </p:nvSpPr>
              <p:spPr>
                <a:xfrm>
                  <a:off x="229396" y="2077195"/>
                  <a:ext cx="355439" cy="38128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160" tIns="10160" rIns="10160" bIns="10160" numCol="1" spcCol="1270" anchor="ctr" anchorCtr="0">
                  <a:noAutofit/>
                </a:bodyPr>
                <a:lstStyle/>
                <a:p>
                  <a:pPr lvl="0" algn="ctr" defTabSz="711200"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zh-TW" altLang="en-US" sz="2800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icrosoft YaHei" pitchFamily="34" charset="-122"/>
                      <a:ea typeface="Microsoft YaHei" pitchFamily="34" charset="-122"/>
                    </a:rPr>
                    <a:t>客戶資料</a:t>
                  </a:r>
                  <a:endParaRPr lang="en-US" altLang="zh-TW" sz="28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</p:txBody>
            </p:sp>
          </p:grpSp>
          <p:sp>
            <p:nvSpPr>
              <p:cNvPr id="15" name="矩形 14"/>
              <p:cNvSpPr/>
              <p:nvPr/>
            </p:nvSpPr>
            <p:spPr>
              <a:xfrm>
                <a:off x="8191115" y="2629463"/>
                <a:ext cx="10823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比對</a:t>
                </a:r>
                <a:r>
                  <a:rPr lang="zh-TW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資料庫</a:t>
                </a:r>
                <a:endParaRPr lang="en-US" altLang="zh-TW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可</a:t>
                </a:r>
                <a:r>
                  <a:rPr lang="zh-TW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自動建立</a:t>
                </a: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>
              <a:off x="7636252" y="2942754"/>
              <a:ext cx="2696401" cy="581496"/>
              <a:chOff x="6624687" y="2590800"/>
              <a:chExt cx="2696401" cy="581496"/>
            </a:xfrm>
          </p:grpSpPr>
          <p:grpSp>
            <p:nvGrpSpPr>
              <p:cNvPr id="58" name="群組 57"/>
              <p:cNvGrpSpPr/>
              <p:nvPr/>
            </p:nvGrpSpPr>
            <p:grpSpPr>
              <a:xfrm>
                <a:off x="6624687" y="2590800"/>
                <a:ext cx="2696401" cy="581496"/>
                <a:chOff x="207917" y="2077195"/>
                <a:chExt cx="644800" cy="381284"/>
              </a:xfrm>
            </p:grpSpPr>
            <p:sp>
              <p:nvSpPr>
                <p:cNvPr id="60" name="圓角矩形 59"/>
                <p:cNvSpPr/>
                <p:nvPr/>
              </p:nvSpPr>
              <p:spPr>
                <a:xfrm>
                  <a:off x="207917" y="2077195"/>
                  <a:ext cx="644800" cy="381284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4"/>
                </a:solidFill>
              </p:spPr>
              <p:style>
                <a:lnRef idx="0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61" name="圓角矩形 4"/>
                <p:cNvSpPr/>
                <p:nvPr/>
              </p:nvSpPr>
              <p:spPr>
                <a:xfrm>
                  <a:off x="229396" y="2077195"/>
                  <a:ext cx="355439" cy="38128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160" tIns="10160" rIns="10160" bIns="10160" numCol="1" spcCol="1270" anchor="ctr" anchorCtr="0">
                  <a:noAutofit/>
                </a:bodyPr>
                <a:lstStyle/>
                <a:p>
                  <a:pPr lvl="0" algn="ctr" defTabSz="711200"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zh-TW" altLang="en-US" sz="2800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icrosoft YaHei" pitchFamily="34" charset="-122"/>
                      <a:ea typeface="Microsoft YaHei" pitchFamily="34" charset="-122"/>
                    </a:rPr>
                    <a:t>產品資料</a:t>
                  </a:r>
                  <a:endParaRPr lang="en-US" altLang="zh-TW" sz="28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</p:txBody>
            </p:sp>
          </p:grpSp>
          <p:sp>
            <p:nvSpPr>
              <p:cNvPr id="59" name="矩形 58"/>
              <p:cNvSpPr/>
              <p:nvPr/>
            </p:nvSpPr>
            <p:spPr>
              <a:xfrm>
                <a:off x="8191115" y="2629463"/>
                <a:ext cx="10823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比對</a:t>
                </a:r>
                <a:r>
                  <a:rPr lang="zh-TW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資料庫</a:t>
                </a:r>
                <a:endParaRPr lang="en-US" altLang="zh-TW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可</a:t>
                </a:r>
                <a:r>
                  <a:rPr lang="zh-TW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自動建立</a:t>
                </a:r>
              </a:p>
            </p:txBody>
          </p:sp>
        </p:grpSp>
        <p:grpSp>
          <p:nvGrpSpPr>
            <p:cNvPr id="19" name="群組 18"/>
            <p:cNvGrpSpPr/>
            <p:nvPr/>
          </p:nvGrpSpPr>
          <p:grpSpPr>
            <a:xfrm>
              <a:off x="2787683" y="4597967"/>
              <a:ext cx="2517011" cy="1698575"/>
              <a:chOff x="2066963" y="4613739"/>
              <a:chExt cx="2517011" cy="1698575"/>
            </a:xfrm>
          </p:grpSpPr>
          <p:grpSp>
            <p:nvGrpSpPr>
              <p:cNvPr id="50" name="群組 49"/>
              <p:cNvGrpSpPr/>
              <p:nvPr/>
            </p:nvGrpSpPr>
            <p:grpSpPr>
              <a:xfrm>
                <a:off x="2066963" y="4613739"/>
                <a:ext cx="2517011" cy="1698575"/>
                <a:chOff x="-53625" y="1999952"/>
                <a:chExt cx="913399" cy="458527"/>
              </a:xfrm>
            </p:grpSpPr>
            <p:sp>
              <p:nvSpPr>
                <p:cNvPr id="51" name="圓角矩形 50"/>
                <p:cNvSpPr/>
                <p:nvPr/>
              </p:nvSpPr>
              <p:spPr>
                <a:xfrm>
                  <a:off x="-53625" y="1999952"/>
                  <a:ext cx="913399" cy="458527"/>
                </a:xfrm>
                <a:prstGeom prst="roundRect">
                  <a:avLst>
                    <a:gd name="adj" fmla="val 3692"/>
                  </a:avLst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0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2" name="圓角矩形 4"/>
                <p:cNvSpPr/>
                <p:nvPr/>
              </p:nvSpPr>
              <p:spPr>
                <a:xfrm>
                  <a:off x="-53625" y="2015840"/>
                  <a:ext cx="910124" cy="6807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160" tIns="10160" rIns="10160" bIns="10160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zh-TW" altLang="en-US" sz="1600" b="1" dirty="0">
                      <a:solidFill>
                        <a:schemeClr val="bg1"/>
                      </a:solidFill>
                      <a:latin typeface="Microsoft YaHei" pitchFamily="34" charset="-122"/>
                      <a:ea typeface="Microsoft YaHei" pitchFamily="34" charset="-122"/>
                    </a:rPr>
                    <a:t>托運</a:t>
                  </a:r>
                  <a:endParaRPr lang="en-US" altLang="zh-TW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</p:txBody>
            </p:sp>
          </p:grpSp>
          <p:sp>
            <p:nvSpPr>
              <p:cNvPr id="62" name="圓角矩形 4"/>
              <p:cNvSpPr/>
              <p:nvPr/>
            </p:nvSpPr>
            <p:spPr>
              <a:xfrm>
                <a:off x="2066963" y="6001820"/>
                <a:ext cx="2517011" cy="2723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超商取貨</a:t>
                </a:r>
                <a:endPara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>
              <a:off x="5450952" y="4597967"/>
              <a:ext cx="2673107" cy="552085"/>
              <a:chOff x="189849" y="1999952"/>
              <a:chExt cx="680936" cy="462902"/>
            </a:xfrm>
          </p:grpSpPr>
          <p:sp>
            <p:nvSpPr>
              <p:cNvPr id="66" name="圓角矩形 65"/>
              <p:cNvSpPr/>
              <p:nvPr/>
            </p:nvSpPr>
            <p:spPr>
              <a:xfrm>
                <a:off x="207917" y="1999952"/>
                <a:ext cx="644800" cy="458527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7" name="圓角矩形 4"/>
              <p:cNvSpPr/>
              <p:nvPr/>
            </p:nvSpPr>
            <p:spPr>
              <a:xfrm>
                <a:off x="189849" y="1999952"/>
                <a:ext cx="680936" cy="4629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撿貨</a:t>
                </a:r>
                <a:r>
                  <a:rPr lang="en-US" altLang="zh-TW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/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出貨單</a:t>
                </a:r>
                <a:r>
                  <a:rPr lang="en-US" altLang="zh-TW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/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</a:t>
                </a:r>
                <a:endPara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>
              <a:off x="8257996" y="4597967"/>
              <a:ext cx="2541300" cy="552085"/>
              <a:chOff x="189849" y="1999952"/>
              <a:chExt cx="680936" cy="462902"/>
            </a:xfrm>
          </p:grpSpPr>
          <p:sp>
            <p:nvSpPr>
              <p:cNvPr id="71" name="圓角矩形 70"/>
              <p:cNvSpPr/>
              <p:nvPr/>
            </p:nvSpPr>
            <p:spPr>
              <a:xfrm>
                <a:off x="207917" y="1999952"/>
                <a:ext cx="644800" cy="458527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2" name="圓角矩形 4"/>
              <p:cNvSpPr/>
              <p:nvPr/>
            </p:nvSpPr>
            <p:spPr>
              <a:xfrm>
                <a:off x="189849" y="1999952"/>
                <a:ext cx="680936" cy="4629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網路訂單查詢</a:t>
                </a:r>
                <a:endPara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5455412" y="5449590"/>
              <a:ext cx="2673107" cy="1261834"/>
              <a:chOff x="189849" y="1999952"/>
              <a:chExt cx="680936" cy="462902"/>
            </a:xfrm>
          </p:grpSpPr>
          <p:sp>
            <p:nvSpPr>
              <p:cNvPr id="75" name="圓角矩形 74"/>
              <p:cNvSpPr/>
              <p:nvPr/>
            </p:nvSpPr>
            <p:spPr>
              <a:xfrm>
                <a:off x="207917" y="1999952"/>
                <a:ext cx="644800" cy="458527"/>
              </a:xfrm>
              <a:prstGeom prst="roundRect">
                <a:avLst>
                  <a:gd name="adj" fmla="val 532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6" name="圓角矩形 4"/>
              <p:cNvSpPr/>
              <p:nvPr/>
            </p:nvSpPr>
            <p:spPr>
              <a:xfrm>
                <a:off x="189849" y="1999952"/>
                <a:ext cx="680936" cy="4629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代寄</a:t>
                </a:r>
                <a:r>
                  <a:rPr lang="en-US" altLang="zh-TW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/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代收</a:t>
                </a: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托運單號回填銷單</a:t>
                </a: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包裹追蹤</a:t>
                </a: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托運報表</a:t>
                </a:r>
                <a:endPara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cxnSp>
          <p:nvCxnSpPr>
            <p:cNvPr id="24" name="直線單箭頭接點 23"/>
            <p:cNvCxnSpPr>
              <a:stCxn id="27" idx="2"/>
            </p:cNvCxnSpPr>
            <p:nvPr/>
          </p:nvCxnSpPr>
          <p:spPr>
            <a:xfrm>
              <a:off x="1404448" y="1894441"/>
              <a:ext cx="0" cy="1872697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/>
            <p:cNvCxnSpPr/>
            <p:nvPr/>
          </p:nvCxnSpPr>
          <p:spPr>
            <a:xfrm>
              <a:off x="5731503" y="3524250"/>
              <a:ext cx="0" cy="242888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單箭頭接點 85"/>
            <p:cNvCxnSpPr/>
            <p:nvPr/>
          </p:nvCxnSpPr>
          <p:spPr>
            <a:xfrm>
              <a:off x="7010864" y="2568669"/>
              <a:ext cx="529778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單箭頭接點 89"/>
            <p:cNvCxnSpPr/>
            <p:nvPr/>
          </p:nvCxnSpPr>
          <p:spPr>
            <a:xfrm>
              <a:off x="7010864" y="3218991"/>
              <a:ext cx="529778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/>
            <p:cNvCxnSpPr>
              <a:endCxn id="42" idx="0"/>
            </p:cNvCxnSpPr>
            <p:nvPr/>
          </p:nvCxnSpPr>
          <p:spPr>
            <a:xfrm>
              <a:off x="5733923" y="2085975"/>
              <a:ext cx="0" cy="179563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>
              <a:off x="5731502" y="4140159"/>
              <a:ext cx="1" cy="247191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肘形接點 103"/>
            <p:cNvCxnSpPr>
              <a:stCxn id="51" idx="2"/>
            </p:cNvCxnSpPr>
            <p:nvPr/>
          </p:nvCxnSpPr>
          <p:spPr>
            <a:xfrm rot="16200000" flipH="1">
              <a:off x="4646455" y="5696275"/>
              <a:ext cx="161407" cy="1361940"/>
            </a:xfrm>
            <a:prstGeom prst="bentConnector2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342005" y="4637907"/>
            <a:ext cx="19162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訂單匯</a:t>
            </a:r>
            <a:r>
              <a:rPr lang="zh-TW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整</a:t>
            </a:r>
            <a:endParaRPr lang="en-US" altLang="zh-TW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適用所有電商平台</a:t>
            </a:r>
            <a:endParaRPr lang="zh-TW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客戶自動新增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產品自動新增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訂單客戶指定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訂單查詢</a:t>
            </a:r>
            <a:endParaRPr lang="en-US" altLang="zh-TW" sz="14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4" name="肘形接點 3"/>
          <p:cNvCxnSpPr>
            <a:stCxn id="38" idx="2"/>
            <a:endCxn id="36" idx="2"/>
          </p:cNvCxnSpPr>
          <p:nvPr/>
        </p:nvCxnSpPr>
        <p:spPr>
          <a:xfrm rot="16200000" flipH="1">
            <a:off x="6876226" y="-306915"/>
            <a:ext cx="25407" cy="4374640"/>
          </a:xfrm>
          <a:prstGeom prst="bentConnector3">
            <a:avLst>
              <a:gd name="adj1" fmla="val 699827"/>
            </a:avLst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12"/>
          <p:cNvCxnSpPr>
            <a:stCxn id="47" idx="0"/>
            <a:endCxn id="71" idx="0"/>
          </p:cNvCxnSpPr>
          <p:nvPr/>
        </p:nvCxnSpPr>
        <p:spPr>
          <a:xfrm rot="5400000" flipH="1" flipV="1">
            <a:off x="6433744" y="711621"/>
            <a:ext cx="12700" cy="7599247"/>
          </a:xfrm>
          <a:prstGeom prst="bentConnector3">
            <a:avLst>
              <a:gd name="adj1" fmla="val 1800000"/>
            </a:avLst>
          </a:prstGeom>
          <a:ln w="31750">
            <a:solidFill>
              <a:schemeClr val="bg2">
                <a:lumMod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接點 20"/>
          <p:cNvCxnSpPr>
            <a:stCxn id="51" idx="0"/>
            <a:endCxn id="66" idx="0"/>
          </p:cNvCxnSpPr>
          <p:nvPr/>
        </p:nvCxnSpPr>
        <p:spPr>
          <a:xfrm rot="5400000" flipH="1" flipV="1">
            <a:off x="6212799" y="3170997"/>
            <a:ext cx="12700" cy="2680495"/>
          </a:xfrm>
          <a:prstGeom prst="bentConnector3">
            <a:avLst>
              <a:gd name="adj1" fmla="val 1800000"/>
            </a:avLst>
          </a:prstGeom>
          <a:ln w="31750">
            <a:solidFill>
              <a:schemeClr val="bg2">
                <a:lumMod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1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8" name="圖片 7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94" y="752344"/>
            <a:ext cx="886847" cy="88727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73622" y="11315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E0551E"/>
                </a:solidFill>
                <a:latin typeface="Microsoft YaHei" pitchFamily="34" charset="-122"/>
                <a:ea typeface="Microsoft YaHei" pitchFamily="34" charset="-122"/>
              </a:rPr>
              <a:t>蝦皮</a:t>
            </a:r>
            <a:endParaRPr lang="zh-TW" altLang="en-US" dirty="0">
              <a:solidFill>
                <a:srgbClr val="E0551E"/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887764" y="4838303"/>
            <a:ext cx="1969573" cy="1020699"/>
            <a:chOff x="7492324" y="3566151"/>
            <a:chExt cx="2050577" cy="1073720"/>
          </a:xfrm>
        </p:grpSpPr>
        <p:sp>
          <p:nvSpPr>
            <p:cNvPr id="77" name="矩形 76"/>
            <p:cNvSpPr/>
            <p:nvPr/>
          </p:nvSpPr>
          <p:spPr>
            <a:xfrm>
              <a:off x="7492324" y="3566151"/>
              <a:ext cx="2050577" cy="1073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792" y="3619172"/>
              <a:ext cx="1013732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4236" y="3922667"/>
              <a:ext cx="1006285" cy="259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8939" y="4239926"/>
              <a:ext cx="816878" cy="319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4" name="Picture 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5299" y="4245423"/>
              <a:ext cx="806598" cy="314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6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7248" y="3592449"/>
              <a:ext cx="842699" cy="325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" name="Picture 7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5299" y="3891565"/>
              <a:ext cx="770399" cy="344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733" y="928630"/>
            <a:ext cx="744492" cy="700698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5313468" y="1041324"/>
            <a:ext cx="69762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rgbClr val="2F55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全聯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175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-207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18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8" y="-2069"/>
            <a:ext cx="1570797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73680" y="83607"/>
            <a:ext cx="1583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上架神器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3225588" y="314439"/>
            <a:ext cx="7907218" cy="6113824"/>
            <a:chOff x="1898648" y="314439"/>
            <a:chExt cx="7907218" cy="6113824"/>
          </a:xfrm>
        </p:grpSpPr>
        <p:grpSp>
          <p:nvGrpSpPr>
            <p:cNvPr id="11" name="群組 10"/>
            <p:cNvGrpSpPr/>
            <p:nvPr/>
          </p:nvGrpSpPr>
          <p:grpSpPr>
            <a:xfrm>
              <a:off x="6048538" y="314439"/>
              <a:ext cx="1379132" cy="1379132"/>
              <a:chOff x="5500853" y="812227"/>
              <a:chExt cx="1379132" cy="1379132"/>
            </a:xfrm>
          </p:grpSpPr>
          <p:sp>
            <p:nvSpPr>
              <p:cNvPr id="60" name="橢圓 59"/>
              <p:cNvSpPr/>
              <p:nvPr/>
            </p:nvSpPr>
            <p:spPr>
              <a:xfrm>
                <a:off x="5537150" y="855604"/>
                <a:ext cx="1306547" cy="1306547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1" name="橢圓 60"/>
              <p:cNvSpPr/>
              <p:nvPr/>
            </p:nvSpPr>
            <p:spPr>
              <a:xfrm>
                <a:off x="5500853" y="812227"/>
                <a:ext cx="1379132" cy="1379132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5644737" y="1108023"/>
                <a:ext cx="1107996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TMS</a:t>
                </a:r>
              </a:p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產品明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細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群組 42"/>
            <p:cNvGrpSpPr/>
            <p:nvPr/>
          </p:nvGrpSpPr>
          <p:grpSpPr>
            <a:xfrm>
              <a:off x="3670119" y="2313463"/>
              <a:ext cx="1535196" cy="694409"/>
              <a:chOff x="3728851" y="2684547"/>
              <a:chExt cx="2353044" cy="534734"/>
            </a:xfrm>
          </p:grpSpPr>
          <p:sp>
            <p:nvSpPr>
              <p:cNvPr id="44" name="圓角矩形 43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rgbClr val="E0551E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5" name="矩形 44"/>
              <p:cNvSpPr/>
              <p:nvPr/>
            </p:nvSpPr>
            <p:spPr>
              <a:xfrm>
                <a:off x="3736299" y="2822612"/>
                <a:ext cx="2345596" cy="284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產圖神器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97" name="直線接點 96"/>
            <p:cNvCxnSpPr/>
            <p:nvPr/>
          </p:nvCxnSpPr>
          <p:spPr>
            <a:xfrm flipH="1">
              <a:off x="1898648" y="2053446"/>
              <a:ext cx="3621" cy="260009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群組 94"/>
            <p:cNvGrpSpPr/>
            <p:nvPr/>
          </p:nvGrpSpPr>
          <p:grpSpPr>
            <a:xfrm>
              <a:off x="5492062" y="2306514"/>
              <a:ext cx="2482033" cy="701358"/>
              <a:chOff x="3728851" y="2684547"/>
              <a:chExt cx="2353044" cy="862798"/>
            </a:xfrm>
          </p:grpSpPr>
          <p:sp>
            <p:nvSpPr>
              <p:cNvPr id="96" name="圓角矩形 95"/>
              <p:cNvSpPr/>
              <p:nvPr/>
            </p:nvSpPr>
            <p:spPr>
              <a:xfrm>
                <a:off x="3728851" y="2684547"/>
                <a:ext cx="2353044" cy="862798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9" name="矩形 98"/>
              <p:cNvSpPr/>
              <p:nvPr/>
            </p:nvSpPr>
            <p:spPr>
              <a:xfrm>
                <a:off x="3736299" y="2716195"/>
                <a:ext cx="2345596" cy="795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蝦皮 露天 </a:t>
                </a:r>
                <a:r>
                  <a:rPr lang="en-US" altLang="zh-TW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Y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拍 </a:t>
                </a:r>
                <a:r>
                  <a:rPr lang="en-US" altLang="zh-TW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Excel</a:t>
                </a:r>
              </a:p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大量上架格式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0" name="群組 99"/>
            <p:cNvGrpSpPr/>
            <p:nvPr/>
          </p:nvGrpSpPr>
          <p:grpSpPr>
            <a:xfrm>
              <a:off x="8270669" y="2299567"/>
              <a:ext cx="1535197" cy="694409"/>
              <a:chOff x="5714351" y="2684547"/>
              <a:chExt cx="2353046" cy="534734"/>
            </a:xfrm>
          </p:grpSpPr>
          <p:sp>
            <p:nvSpPr>
              <p:cNvPr id="101" name="圓角矩形 100"/>
              <p:cNvSpPr/>
              <p:nvPr/>
            </p:nvSpPr>
            <p:spPr>
              <a:xfrm>
                <a:off x="5714354" y="2684547"/>
                <a:ext cx="2353043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2" name="矩形 101"/>
              <p:cNvSpPr/>
              <p:nvPr/>
            </p:nvSpPr>
            <p:spPr>
              <a:xfrm>
                <a:off x="5714351" y="2825543"/>
                <a:ext cx="2353046" cy="284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上架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神器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9" name="矩形 108"/>
            <p:cNvSpPr/>
            <p:nvPr/>
          </p:nvSpPr>
          <p:spPr>
            <a:xfrm>
              <a:off x="4599069" y="3461121"/>
              <a:ext cx="4283041" cy="906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3200" b="1" dirty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上架效率快</a:t>
              </a:r>
              <a:r>
                <a:rPr lang="en-US" altLang="zh-TW" sz="4000" b="1" dirty="0">
                  <a:solidFill>
                    <a:srgbClr val="ED5511"/>
                  </a:solidFill>
                  <a:latin typeface="Microsoft YaHei" pitchFamily="34" charset="-122"/>
                  <a:ea typeface="Microsoft YaHei" pitchFamily="34" charset="-122"/>
                </a:rPr>
                <a:t>5</a:t>
              </a:r>
              <a:r>
                <a:rPr lang="zh-TW" altLang="en-US" sz="3200" b="1" dirty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倍</a:t>
              </a:r>
              <a:endParaRPr lang="en-US" altLang="zh-TW" sz="32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cxnSp>
          <p:nvCxnSpPr>
            <p:cNvPr id="9" name="直線單箭頭接點 8"/>
            <p:cNvCxnSpPr/>
            <p:nvPr/>
          </p:nvCxnSpPr>
          <p:spPr>
            <a:xfrm flipH="1">
              <a:off x="6736056" y="4368036"/>
              <a:ext cx="1" cy="545752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群組 12"/>
            <p:cNvGrpSpPr/>
            <p:nvPr/>
          </p:nvGrpSpPr>
          <p:grpSpPr>
            <a:xfrm>
              <a:off x="5510454" y="5227712"/>
              <a:ext cx="2470253" cy="1037691"/>
              <a:chOff x="5484057" y="5146087"/>
              <a:chExt cx="2470253" cy="1037691"/>
            </a:xfrm>
          </p:grpSpPr>
          <p:pic>
            <p:nvPicPr>
              <p:cNvPr id="110" name="Picture 3" descr="C:\Users\kt\AppData\Roaming\Tencent\Users\2643881324\TIM\WinTemp\RichOle\BV)XJ{1P}AHV`NLY8~{_LBY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173" b="26424"/>
              <a:stretch/>
            </p:blipFill>
            <p:spPr bwMode="auto">
              <a:xfrm>
                <a:off x="5999112" y="5146087"/>
                <a:ext cx="974609" cy="471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4" descr="C:\Users\kt\AppData\Roaming\Tencent\Users\2643881324\TIM\WinTemp\RichOle\E)Z5UALM32MX)~~}~H[1ZK0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041" b="39924"/>
              <a:stretch/>
            </p:blipFill>
            <p:spPr bwMode="auto">
              <a:xfrm>
                <a:off x="6973721" y="5252592"/>
                <a:ext cx="980589" cy="314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5" descr="C:\Users\kt\AppData\Roaming\Tencent\Users\2643881324\TIM\WinTemp\RichOle\E~_WXZ9(8MND$BB}1S[QTYB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1812" y="5739350"/>
                <a:ext cx="442498" cy="4424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6" descr="C:\Users\kt\AppData\Roaming\Tencent\Users\2643881324\TIM\WinTemp\RichOle\$AGYWU[777K{_U1QB_[_8WK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72" y="5738648"/>
                <a:ext cx="445130" cy="445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7" descr="C:\Users\kt\AppData\Roaming\Tencent\Users\2643881324\TIM\WinTemp\RichOle\6ME`M)C52TW@JCKM~}L)25P.pn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31" t="20706" r="16433" b="13244"/>
              <a:stretch/>
            </p:blipFill>
            <p:spPr bwMode="auto">
              <a:xfrm>
                <a:off x="6516906" y="5757360"/>
                <a:ext cx="410699" cy="4264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9" descr="C:\Users\kt\AppData\Roaming\Tencent\Users\2643881324\TIM\WinTemp\RichOle\)~BD21%1ZC{5VQ_UQ$Y0I_P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525" b="33653"/>
              <a:stretch/>
            </p:blipFill>
            <p:spPr bwMode="auto">
              <a:xfrm>
                <a:off x="5484057" y="5804196"/>
                <a:ext cx="934628" cy="3161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圓角矩形 14"/>
            <p:cNvSpPr/>
            <p:nvPr/>
          </p:nvSpPr>
          <p:spPr>
            <a:xfrm>
              <a:off x="5215975" y="4999513"/>
              <a:ext cx="3065354" cy="1428750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7" name="Group 76">
            <a:extLst>
              <a:ext uri="{FF2B5EF4-FFF2-40B4-BE49-F238E27FC236}">
                <a16:creationId xmlns:a16="http://schemas.microsoft.com/office/drawing/2014/main" id="{626E2E02-64BD-4169-A614-FA66BF5B698B}"/>
              </a:ext>
            </a:extLst>
          </p:cNvPr>
          <p:cNvGrpSpPr/>
          <p:nvPr/>
        </p:nvGrpSpPr>
        <p:grpSpPr>
          <a:xfrm>
            <a:off x="649428" y="1050672"/>
            <a:ext cx="4248150" cy="5322678"/>
            <a:chOff x="8606304" y="2313703"/>
            <a:chExt cx="3463288" cy="4339293"/>
          </a:xfrm>
        </p:grpSpPr>
        <p:grpSp>
          <p:nvGrpSpPr>
            <p:cNvPr id="118" name="Group 48">
              <a:extLst>
                <a:ext uri="{FF2B5EF4-FFF2-40B4-BE49-F238E27FC236}">
                  <a16:creationId xmlns:a16="http://schemas.microsoft.com/office/drawing/2014/main" id="{A74F33D9-6D3E-469C-B5E6-1EEF71C8A329}"/>
                </a:ext>
              </a:extLst>
            </p:cNvPr>
            <p:cNvGrpSpPr/>
            <p:nvPr/>
          </p:nvGrpSpPr>
          <p:grpSpPr>
            <a:xfrm>
              <a:off x="8606304" y="4750154"/>
              <a:ext cx="3463288" cy="1902842"/>
              <a:chOff x="-548507" y="477868"/>
              <a:chExt cx="11570449" cy="6357177"/>
            </a:xfrm>
          </p:grpSpPr>
          <p:sp>
            <p:nvSpPr>
              <p:cNvPr id="124" name="Freeform: Shape 49">
                <a:extLst>
                  <a:ext uri="{FF2B5EF4-FFF2-40B4-BE49-F238E27FC236}">
                    <a16:creationId xmlns:a16="http://schemas.microsoft.com/office/drawing/2014/main" id="{A15CA5B2-E5F6-490F-9592-3805EB08C7D6}"/>
                  </a:ext>
                </a:extLst>
              </p:cNvPr>
              <p:cNvSpPr/>
              <p:nvPr/>
            </p:nvSpPr>
            <p:spPr>
              <a:xfrm>
                <a:off x="-482765" y="6440599"/>
                <a:ext cx="11438966" cy="394446"/>
              </a:xfrm>
              <a:custGeom>
                <a:avLst/>
                <a:gdLst>
                  <a:gd name="connsiteX0" fmla="*/ 1605439 w 1657350"/>
                  <a:gd name="connsiteY0" fmla="*/ 54769 h 57150"/>
                  <a:gd name="connsiteX1" fmla="*/ 1652111 w 1657350"/>
                  <a:gd name="connsiteY1" fmla="*/ 22384 h 57150"/>
                  <a:gd name="connsiteX2" fmla="*/ 1652111 w 1657350"/>
                  <a:gd name="connsiteY2" fmla="*/ 22384 h 57150"/>
                  <a:gd name="connsiteX3" fmla="*/ 1636871 w 1657350"/>
                  <a:gd name="connsiteY3" fmla="*/ 7144 h 57150"/>
                  <a:gd name="connsiteX4" fmla="*/ 44291 w 1657350"/>
                  <a:gd name="connsiteY4" fmla="*/ 12859 h 57150"/>
                  <a:gd name="connsiteX5" fmla="*/ 23336 w 1657350"/>
                  <a:gd name="connsiteY5" fmla="*/ 12859 h 57150"/>
                  <a:gd name="connsiteX6" fmla="*/ 7144 w 1657350"/>
                  <a:gd name="connsiteY6" fmla="*/ 26194 h 57150"/>
                  <a:gd name="connsiteX7" fmla="*/ 7144 w 1657350"/>
                  <a:gd name="connsiteY7" fmla="*/ 26194 h 57150"/>
                  <a:gd name="connsiteX8" fmla="*/ 50959 w 1657350"/>
                  <a:gd name="connsiteY8" fmla="*/ 53816 h 57150"/>
                  <a:gd name="connsiteX9" fmla="*/ 51911 w 1657350"/>
                  <a:gd name="connsiteY9" fmla="*/ 54769 h 57150"/>
                  <a:gd name="connsiteX10" fmla="*/ 51911 w 1657350"/>
                  <a:gd name="connsiteY10" fmla="*/ 54769 h 57150"/>
                  <a:gd name="connsiteX11" fmla="*/ 56674 w 1657350"/>
                  <a:gd name="connsiteY11" fmla="*/ 5476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7350" h="57150">
                    <a:moveTo>
                      <a:pt x="1605439" y="54769"/>
                    </a:moveTo>
                    <a:cubicBezTo>
                      <a:pt x="1605439" y="54769"/>
                      <a:pt x="1638776" y="50959"/>
                      <a:pt x="1652111" y="22384"/>
                    </a:cubicBezTo>
                    <a:lnTo>
                      <a:pt x="1652111" y="22384"/>
                    </a:lnTo>
                    <a:cubicBezTo>
                      <a:pt x="1652111" y="13811"/>
                      <a:pt x="1645444" y="7144"/>
                      <a:pt x="1636871" y="7144"/>
                    </a:cubicBezTo>
                    <a:lnTo>
                      <a:pt x="44291" y="12859"/>
                    </a:lnTo>
                    <a:lnTo>
                      <a:pt x="23336" y="12859"/>
                    </a:lnTo>
                    <a:cubicBezTo>
                      <a:pt x="14764" y="12859"/>
                      <a:pt x="7144" y="18574"/>
                      <a:pt x="7144" y="26194"/>
                    </a:cubicBezTo>
                    <a:lnTo>
                      <a:pt x="7144" y="26194"/>
                    </a:lnTo>
                    <a:cubicBezTo>
                      <a:pt x="17621" y="45244"/>
                      <a:pt x="40481" y="51911"/>
                      <a:pt x="50959" y="53816"/>
                    </a:cubicBezTo>
                    <a:lnTo>
                      <a:pt x="51911" y="54769"/>
                    </a:lnTo>
                    <a:cubicBezTo>
                      <a:pt x="51911" y="54769"/>
                      <a:pt x="51911" y="54769"/>
                      <a:pt x="51911" y="54769"/>
                    </a:cubicBezTo>
                    <a:lnTo>
                      <a:pt x="56674" y="54769"/>
                    </a:lnTo>
                  </a:path>
                </a:pathLst>
              </a:custGeom>
              <a:solidFill>
                <a:srgbClr val="5F676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50">
                <a:extLst>
                  <a:ext uri="{FF2B5EF4-FFF2-40B4-BE49-F238E27FC236}">
                    <a16:creationId xmlns:a16="http://schemas.microsoft.com/office/drawing/2014/main" id="{6CD52039-C517-40AA-9504-E70ACFFBDCC4}"/>
                  </a:ext>
                </a:extLst>
              </p:cNvPr>
              <p:cNvSpPr/>
              <p:nvPr/>
            </p:nvSpPr>
            <p:spPr>
              <a:xfrm>
                <a:off x="700575" y="477868"/>
                <a:ext cx="9072285" cy="5916709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51">
                <a:extLst>
                  <a:ext uri="{FF2B5EF4-FFF2-40B4-BE49-F238E27FC236}">
                    <a16:creationId xmlns:a16="http://schemas.microsoft.com/office/drawing/2014/main" id="{5C2DD39E-DC5F-48B7-8AFD-B662A20F46B8}"/>
                  </a:ext>
                </a:extLst>
              </p:cNvPr>
              <p:cNvSpPr/>
              <p:nvPr/>
            </p:nvSpPr>
            <p:spPr>
              <a:xfrm>
                <a:off x="1088451" y="839448"/>
                <a:ext cx="8283390" cy="5062073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52">
                <a:extLst>
                  <a:ext uri="{FF2B5EF4-FFF2-40B4-BE49-F238E27FC236}">
                    <a16:creationId xmlns:a16="http://schemas.microsoft.com/office/drawing/2014/main" id="{C474017B-EE7C-4F7E-9FEE-1876971131A7}"/>
                  </a:ext>
                </a:extLst>
              </p:cNvPr>
              <p:cNvSpPr/>
              <p:nvPr/>
            </p:nvSpPr>
            <p:spPr>
              <a:xfrm>
                <a:off x="-548507" y="6164484"/>
                <a:ext cx="11570449" cy="460187"/>
              </a:xfrm>
              <a:custGeom>
                <a:avLst/>
                <a:gdLst>
                  <a:gd name="connsiteX0" fmla="*/ 50006 w 1676400"/>
                  <a:gd name="connsiteY0" fmla="*/ 7144 h 66675"/>
                  <a:gd name="connsiteX1" fmla="*/ 1630204 w 1676400"/>
                  <a:gd name="connsiteY1" fmla="*/ 7144 h 66675"/>
                  <a:gd name="connsiteX2" fmla="*/ 1672114 w 1676400"/>
                  <a:gd name="connsiteY2" fmla="*/ 49054 h 66675"/>
                  <a:gd name="connsiteX3" fmla="*/ 1672114 w 1676400"/>
                  <a:gd name="connsiteY3" fmla="*/ 57626 h 66675"/>
                  <a:gd name="connsiteX4" fmla="*/ 1656874 w 1676400"/>
                  <a:gd name="connsiteY4" fmla="*/ 62389 h 66675"/>
                  <a:gd name="connsiteX5" fmla="*/ 1654016 w 1676400"/>
                  <a:gd name="connsiteY5" fmla="*/ 62389 h 66675"/>
                  <a:gd name="connsiteX6" fmla="*/ 29051 w 1676400"/>
                  <a:gd name="connsiteY6" fmla="*/ 62389 h 66675"/>
                  <a:gd name="connsiteX7" fmla="*/ 21431 w 1676400"/>
                  <a:gd name="connsiteY7" fmla="*/ 63341 h 66675"/>
                  <a:gd name="connsiteX8" fmla="*/ 7144 w 1676400"/>
                  <a:gd name="connsiteY8" fmla="*/ 55721 h 66675"/>
                  <a:gd name="connsiteX9" fmla="*/ 7144 w 1676400"/>
                  <a:gd name="connsiteY9" fmla="*/ 48101 h 66675"/>
                  <a:gd name="connsiteX10" fmla="*/ 50006 w 1676400"/>
                  <a:gd name="connsiteY10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76400" h="66675">
                    <a:moveTo>
                      <a:pt x="50006" y="7144"/>
                    </a:moveTo>
                    <a:lnTo>
                      <a:pt x="1630204" y="7144"/>
                    </a:lnTo>
                    <a:cubicBezTo>
                      <a:pt x="1653064" y="7144"/>
                      <a:pt x="1672114" y="26194"/>
                      <a:pt x="1672114" y="49054"/>
                    </a:cubicBezTo>
                    <a:lnTo>
                      <a:pt x="1672114" y="57626"/>
                    </a:lnTo>
                    <a:cubicBezTo>
                      <a:pt x="1672114" y="57626"/>
                      <a:pt x="1674019" y="64294"/>
                      <a:pt x="1656874" y="62389"/>
                    </a:cubicBezTo>
                    <a:cubicBezTo>
                      <a:pt x="1655921" y="62389"/>
                      <a:pt x="1654969" y="62389"/>
                      <a:pt x="1654016" y="62389"/>
                    </a:cubicBezTo>
                    <a:lnTo>
                      <a:pt x="29051" y="62389"/>
                    </a:lnTo>
                    <a:cubicBezTo>
                      <a:pt x="26194" y="62389"/>
                      <a:pt x="24289" y="62389"/>
                      <a:pt x="21431" y="63341"/>
                    </a:cubicBezTo>
                    <a:cubicBezTo>
                      <a:pt x="16669" y="64294"/>
                      <a:pt x="8096" y="64294"/>
                      <a:pt x="7144" y="55721"/>
                    </a:cubicBezTo>
                    <a:lnTo>
                      <a:pt x="7144" y="48101"/>
                    </a:lnTo>
                    <a:cubicBezTo>
                      <a:pt x="8096" y="25241"/>
                      <a:pt x="26194" y="7144"/>
                      <a:pt x="50006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8" name="Freeform: Shape 53">
                <a:extLst>
                  <a:ext uri="{FF2B5EF4-FFF2-40B4-BE49-F238E27FC236}">
                    <a16:creationId xmlns:a16="http://schemas.microsoft.com/office/drawing/2014/main" id="{A7F49C14-8859-46FF-95F2-7B03B4EE87C4}"/>
                  </a:ext>
                </a:extLst>
              </p:cNvPr>
              <p:cNvSpPr/>
              <p:nvPr/>
            </p:nvSpPr>
            <p:spPr>
              <a:xfrm>
                <a:off x="4438629" y="6215033"/>
                <a:ext cx="1618413" cy="184076"/>
              </a:xfrm>
              <a:custGeom>
                <a:avLst/>
                <a:gdLst>
                  <a:gd name="connsiteX0" fmla="*/ 1478513 w 1618413"/>
                  <a:gd name="connsiteY0" fmla="*/ 177499 h 184076"/>
                  <a:gd name="connsiteX1" fmla="*/ 1485084 w 1618413"/>
                  <a:gd name="connsiteY1" fmla="*/ 177499 h 184076"/>
                  <a:gd name="connsiteX2" fmla="*/ 1502686 w 1618413"/>
                  <a:gd name="connsiteY2" fmla="*/ 178122 h 184076"/>
                  <a:gd name="connsiteX3" fmla="*/ 1499879 w 1618413"/>
                  <a:gd name="connsiteY3" fmla="*/ 178526 h 184076"/>
                  <a:gd name="connsiteX4" fmla="*/ 1478513 w 1618413"/>
                  <a:gd name="connsiteY4" fmla="*/ 177499 h 184076"/>
                  <a:gd name="connsiteX5" fmla="*/ 84799 w 1618413"/>
                  <a:gd name="connsiteY5" fmla="*/ 170928 h 184076"/>
                  <a:gd name="connsiteX6" fmla="*/ 117666 w 1618413"/>
                  <a:gd name="connsiteY6" fmla="*/ 177499 h 184076"/>
                  <a:gd name="connsiteX7" fmla="*/ 104518 w 1618413"/>
                  <a:gd name="connsiteY7" fmla="*/ 177499 h 184076"/>
                  <a:gd name="connsiteX8" fmla="*/ 84799 w 1618413"/>
                  <a:gd name="connsiteY8" fmla="*/ 170928 h 184076"/>
                  <a:gd name="connsiteX9" fmla="*/ 1603418 w 1618413"/>
                  <a:gd name="connsiteY9" fmla="*/ 0 h 184076"/>
                  <a:gd name="connsiteX10" fmla="*/ 1616567 w 1618413"/>
                  <a:gd name="connsiteY10" fmla="*/ 0 h 184076"/>
                  <a:gd name="connsiteX11" fmla="*/ 1511177 w 1618413"/>
                  <a:gd name="connsiteY11" fmla="*/ 178423 h 184076"/>
                  <a:gd name="connsiteX12" fmla="*/ 1502686 w 1618413"/>
                  <a:gd name="connsiteY12" fmla="*/ 178122 h 184076"/>
                  <a:gd name="connsiteX13" fmla="*/ 1521501 w 1618413"/>
                  <a:gd name="connsiteY13" fmla="*/ 175419 h 184076"/>
                  <a:gd name="connsiteX14" fmla="*/ 1603418 w 1618413"/>
                  <a:gd name="connsiteY14" fmla="*/ 6571 h 184076"/>
                  <a:gd name="connsiteX15" fmla="*/ 5911 w 1618413"/>
                  <a:gd name="connsiteY15" fmla="*/ 0 h 184076"/>
                  <a:gd name="connsiteX16" fmla="*/ 19060 w 1618413"/>
                  <a:gd name="connsiteY16" fmla="*/ 6571 h 184076"/>
                  <a:gd name="connsiteX17" fmla="*/ 91379 w 1618413"/>
                  <a:gd name="connsiteY17" fmla="*/ 184076 h 184076"/>
                  <a:gd name="connsiteX18" fmla="*/ 5911 w 1618413"/>
                  <a:gd name="connsiteY18" fmla="*/ 0 h 18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8413" h="184076">
                    <a:moveTo>
                      <a:pt x="1478513" y="177499"/>
                    </a:moveTo>
                    <a:lnTo>
                      <a:pt x="1485084" y="177499"/>
                    </a:lnTo>
                    <a:lnTo>
                      <a:pt x="1502686" y="178122"/>
                    </a:lnTo>
                    <a:lnTo>
                      <a:pt x="1499879" y="178526"/>
                    </a:lnTo>
                    <a:cubicBezTo>
                      <a:pt x="1487142" y="179142"/>
                      <a:pt x="1478513" y="177499"/>
                      <a:pt x="1478513" y="177499"/>
                    </a:cubicBezTo>
                    <a:close/>
                    <a:moveTo>
                      <a:pt x="84799" y="170928"/>
                    </a:moveTo>
                    <a:cubicBezTo>
                      <a:pt x="97947" y="177499"/>
                      <a:pt x="104518" y="177499"/>
                      <a:pt x="117666" y="177499"/>
                    </a:cubicBezTo>
                    <a:lnTo>
                      <a:pt x="104518" y="177499"/>
                    </a:lnTo>
                    <a:cubicBezTo>
                      <a:pt x="97947" y="177499"/>
                      <a:pt x="91370" y="177499"/>
                      <a:pt x="84799" y="170928"/>
                    </a:cubicBezTo>
                    <a:close/>
                    <a:moveTo>
                      <a:pt x="1603418" y="0"/>
                    </a:moveTo>
                    <a:lnTo>
                      <a:pt x="1616567" y="0"/>
                    </a:lnTo>
                    <a:cubicBezTo>
                      <a:pt x="1631361" y="152847"/>
                      <a:pt x="1553705" y="176266"/>
                      <a:pt x="1511177" y="178423"/>
                    </a:cubicBezTo>
                    <a:lnTo>
                      <a:pt x="1502686" y="178122"/>
                    </a:lnTo>
                    <a:lnTo>
                      <a:pt x="1521501" y="175419"/>
                    </a:lnTo>
                    <a:cubicBezTo>
                      <a:pt x="1560791" y="165788"/>
                      <a:pt x="1611636" y="129836"/>
                      <a:pt x="1603418" y="6571"/>
                    </a:cubicBezTo>
                    <a:close/>
                    <a:moveTo>
                      <a:pt x="5911" y="0"/>
                    </a:moveTo>
                    <a:lnTo>
                      <a:pt x="19060" y="6571"/>
                    </a:lnTo>
                    <a:cubicBezTo>
                      <a:pt x="19060" y="6571"/>
                      <a:pt x="-20385" y="144631"/>
                      <a:pt x="91379" y="184076"/>
                    </a:cubicBezTo>
                    <a:cubicBezTo>
                      <a:pt x="-33534" y="151202"/>
                      <a:pt x="5911" y="0"/>
                      <a:pt x="5911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29" name="Group 54">
                <a:extLst>
                  <a:ext uri="{FF2B5EF4-FFF2-40B4-BE49-F238E27FC236}">
                    <a16:creationId xmlns:a16="http://schemas.microsoft.com/office/drawing/2014/main" id="{4C2286A0-6B82-406D-BA12-0C9334FA6CC7}"/>
                  </a:ext>
                </a:extLst>
              </p:cNvPr>
              <p:cNvGrpSpPr/>
              <p:nvPr/>
            </p:nvGrpSpPr>
            <p:grpSpPr>
              <a:xfrm>
                <a:off x="1606" y="6382978"/>
                <a:ext cx="413937" cy="115242"/>
                <a:chOff x="5955" y="6353672"/>
                <a:chExt cx="413937" cy="115242"/>
              </a:xfrm>
            </p:grpSpPr>
            <p:sp>
              <p:nvSpPr>
                <p:cNvPr id="134" name="Rectangle: Rounded Corners 59">
                  <a:extLst>
                    <a:ext uri="{FF2B5EF4-FFF2-40B4-BE49-F238E27FC236}">
                      <a16:creationId xmlns:a16="http://schemas.microsoft.com/office/drawing/2014/main" id="{355AA021-D052-4ED9-9011-618FF2595FDD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: Rounded Corners 60">
                  <a:extLst>
                    <a:ext uri="{FF2B5EF4-FFF2-40B4-BE49-F238E27FC236}">
                      <a16:creationId xmlns:a16="http://schemas.microsoft.com/office/drawing/2014/main" id="{6F3925EF-604F-4ED3-997E-44B278BA2704}"/>
                    </a:ext>
                  </a:extLst>
                </p:cNvPr>
                <p:cNvSpPr/>
                <p:nvPr/>
              </p:nvSpPr>
              <p:spPr>
                <a:xfrm>
                  <a:off x="99417" y="6382279"/>
                  <a:ext cx="227012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0" name="Group 55">
                <a:extLst>
                  <a:ext uri="{FF2B5EF4-FFF2-40B4-BE49-F238E27FC236}">
                    <a16:creationId xmlns:a16="http://schemas.microsoft.com/office/drawing/2014/main" id="{511E5C30-2404-4585-9027-1C9237A195D8}"/>
                  </a:ext>
                </a:extLst>
              </p:cNvPr>
              <p:cNvGrpSpPr/>
              <p:nvPr/>
            </p:nvGrpSpPr>
            <p:grpSpPr>
              <a:xfrm>
                <a:off x="9855291" y="6381600"/>
                <a:ext cx="885989" cy="115242"/>
                <a:chOff x="5955" y="6353672"/>
                <a:chExt cx="413937" cy="115242"/>
              </a:xfrm>
            </p:grpSpPr>
            <p:sp>
              <p:nvSpPr>
                <p:cNvPr id="132" name="Rectangle: Rounded Corners 57">
                  <a:extLst>
                    <a:ext uri="{FF2B5EF4-FFF2-40B4-BE49-F238E27FC236}">
                      <a16:creationId xmlns:a16="http://schemas.microsoft.com/office/drawing/2014/main" id="{67191180-8392-457A-96CA-26B15B819953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: Rounded Corners 58">
                  <a:extLst>
                    <a:ext uri="{FF2B5EF4-FFF2-40B4-BE49-F238E27FC236}">
                      <a16:creationId xmlns:a16="http://schemas.microsoft.com/office/drawing/2014/main" id="{F76300A7-A5D0-4916-88B5-AEA5C346B6A6}"/>
                    </a:ext>
                  </a:extLst>
                </p:cNvPr>
                <p:cNvSpPr/>
                <p:nvPr/>
              </p:nvSpPr>
              <p:spPr>
                <a:xfrm>
                  <a:off x="84761" y="6382279"/>
                  <a:ext cx="256326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31" name="Freeform: Shape 56">
                <a:extLst>
                  <a:ext uri="{FF2B5EF4-FFF2-40B4-BE49-F238E27FC236}">
                    <a16:creationId xmlns:a16="http://schemas.microsoft.com/office/drawing/2014/main" id="{777EF98B-82D2-4BFA-BBA7-6480C24B511F}"/>
                  </a:ext>
                </a:extLst>
              </p:cNvPr>
              <p:cNvSpPr/>
              <p:nvPr/>
            </p:nvSpPr>
            <p:spPr>
              <a:xfrm>
                <a:off x="3892805" y="496953"/>
                <a:ext cx="5479036" cy="5431217"/>
              </a:xfrm>
              <a:custGeom>
                <a:avLst/>
                <a:gdLst>
                  <a:gd name="connsiteX0" fmla="*/ 2567127 w 4009217"/>
                  <a:gd name="connsiteY0" fmla="*/ 30683 h 4295590"/>
                  <a:gd name="connsiteX1" fmla="*/ 3798529 w 4009217"/>
                  <a:gd name="connsiteY1" fmla="*/ 30683 h 4295590"/>
                  <a:gd name="connsiteX2" fmla="*/ 4007172 w 4009217"/>
                  <a:gd name="connsiteY2" fmla="*/ 272054 h 4295590"/>
                  <a:gd name="connsiteX3" fmla="*/ 3998990 w 4009217"/>
                  <a:gd name="connsiteY3" fmla="*/ 4268999 h 4295590"/>
                  <a:gd name="connsiteX4" fmla="*/ 30683 w 4009217"/>
                  <a:gd name="connsiteY4" fmla="*/ 4268999 h 4295590"/>
                  <a:gd name="connsiteX0" fmla="*/ 2536444 w 3976489"/>
                  <a:gd name="connsiteY0" fmla="*/ 0 h 4238316"/>
                  <a:gd name="connsiteX1" fmla="*/ 3976489 w 3976489"/>
                  <a:gd name="connsiteY1" fmla="*/ 241371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536444 w 3976489"/>
                  <a:gd name="connsiteY0" fmla="*/ 0 h 4238316"/>
                  <a:gd name="connsiteX1" fmla="*/ 3976489 w 3976489"/>
                  <a:gd name="connsiteY1" fmla="*/ 213683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473335 w 3976489"/>
                  <a:gd name="connsiteY0" fmla="*/ 0 h 4035268"/>
                  <a:gd name="connsiteX1" fmla="*/ 3976489 w 3976489"/>
                  <a:gd name="connsiteY1" fmla="*/ 10635 h 4035268"/>
                  <a:gd name="connsiteX2" fmla="*/ 3968307 w 3976489"/>
                  <a:gd name="connsiteY2" fmla="*/ 4035268 h 4035268"/>
                  <a:gd name="connsiteX3" fmla="*/ 0 w 3976489"/>
                  <a:gd name="connsiteY3" fmla="*/ 4035268 h 403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489" h="4035268">
                    <a:moveTo>
                      <a:pt x="2473335" y="0"/>
                    </a:moveTo>
                    <a:lnTo>
                      <a:pt x="3976489" y="10635"/>
                    </a:lnTo>
                    <a:cubicBezTo>
                      <a:pt x="3973762" y="1342950"/>
                      <a:pt x="3971034" y="2702953"/>
                      <a:pt x="3968307" y="4035268"/>
                    </a:cubicBezTo>
                    <a:lnTo>
                      <a:pt x="0" y="4035268"/>
                    </a:lnTo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9" name="자유형: 도형 56">
              <a:extLst>
                <a:ext uri="{FF2B5EF4-FFF2-40B4-BE49-F238E27FC236}">
                  <a16:creationId xmlns:a16="http://schemas.microsoft.com/office/drawing/2014/main" id="{B95B6A3E-7DC3-49C1-87F7-90F923611347}"/>
                </a:ext>
              </a:extLst>
            </p:cNvPr>
            <p:cNvSpPr/>
            <p:nvPr/>
          </p:nvSpPr>
          <p:spPr>
            <a:xfrm>
              <a:off x="9103848" y="3842800"/>
              <a:ext cx="2489220" cy="2531903"/>
            </a:xfrm>
            <a:custGeom>
              <a:avLst/>
              <a:gdLst>
                <a:gd name="connsiteX0" fmla="*/ 1105472 w 2315872"/>
                <a:gd name="connsiteY0" fmla="*/ 0 h 2531903"/>
                <a:gd name="connsiteX1" fmla="*/ 1303018 w 2315872"/>
                <a:gd name="connsiteY1" fmla="*/ 0 h 2531903"/>
                <a:gd name="connsiteX2" fmla="*/ 1461252 w 2315872"/>
                <a:gd name="connsiteY2" fmla="*/ 853676 h 2531903"/>
                <a:gd name="connsiteX3" fmla="*/ 1468099 w 2315872"/>
                <a:gd name="connsiteY3" fmla="*/ 875733 h 2531903"/>
                <a:gd name="connsiteX4" fmla="*/ 1481512 w 2315872"/>
                <a:gd name="connsiteY4" fmla="*/ 874451 h 2531903"/>
                <a:gd name="connsiteX5" fmla="*/ 1693009 w 2315872"/>
                <a:gd name="connsiteY5" fmla="*/ 951693 h 2531903"/>
                <a:gd name="connsiteX6" fmla="*/ 1778864 w 2315872"/>
                <a:gd name="connsiteY6" fmla="*/ 939250 h 2531903"/>
                <a:gd name="connsiteX7" fmla="*/ 1937868 w 2315872"/>
                <a:gd name="connsiteY7" fmla="*/ 980789 h 2531903"/>
                <a:gd name="connsiteX8" fmla="*/ 2073680 w 2315872"/>
                <a:gd name="connsiteY8" fmla="*/ 951181 h 2531903"/>
                <a:gd name="connsiteX9" fmla="*/ 2306734 w 2315872"/>
                <a:gd name="connsiteY9" fmla="*/ 1049617 h 2531903"/>
                <a:gd name="connsiteX10" fmla="*/ 2315872 w 2315872"/>
                <a:gd name="connsiteY10" fmla="*/ 2531903 h 2531903"/>
                <a:gd name="connsiteX11" fmla="*/ 0 w 2315872"/>
                <a:gd name="connsiteY11" fmla="*/ 2527276 h 2531903"/>
                <a:gd name="connsiteX12" fmla="*/ 0 w 2315872"/>
                <a:gd name="connsiteY12" fmla="*/ 1366197 h 2531903"/>
                <a:gd name="connsiteX13" fmla="*/ 9341 w 2315872"/>
                <a:gd name="connsiteY13" fmla="*/ 1367196 h 2531903"/>
                <a:gd name="connsiteX14" fmla="*/ 318333 w 2315872"/>
                <a:gd name="connsiteY14" fmla="*/ 1139063 h 2531903"/>
                <a:gd name="connsiteX15" fmla="*/ 343347 w 2315872"/>
                <a:gd name="connsiteY15" fmla="*/ 1141452 h 2531903"/>
                <a:gd name="connsiteX16" fmla="*/ 335416 w 2315872"/>
                <a:gd name="connsiteY16" fmla="*/ 1077386 h 2531903"/>
                <a:gd name="connsiteX17" fmla="*/ 655539 w 2315872"/>
                <a:gd name="connsiteY17" fmla="*/ 773978 h 2531903"/>
                <a:gd name="connsiteX18" fmla="*/ 750325 w 2315872"/>
                <a:gd name="connsiteY18" fmla="*/ 787508 h 2531903"/>
                <a:gd name="connsiteX19" fmla="*/ 829107 w 2315872"/>
                <a:gd name="connsiteY19" fmla="*/ 760300 h 2531903"/>
                <a:gd name="connsiteX20" fmla="*/ 954349 w 2315872"/>
                <a:gd name="connsiteY20" fmla="*/ 646554 h 2531903"/>
                <a:gd name="connsiteX21" fmla="*/ 988090 w 2315872"/>
                <a:gd name="connsiteY21" fmla="*/ 633279 h 253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15872" h="2531903">
                  <a:moveTo>
                    <a:pt x="1105472" y="0"/>
                  </a:moveTo>
                  <a:lnTo>
                    <a:pt x="1303018" y="0"/>
                  </a:lnTo>
                  <a:lnTo>
                    <a:pt x="1461252" y="853676"/>
                  </a:lnTo>
                  <a:lnTo>
                    <a:pt x="1468099" y="875733"/>
                  </a:lnTo>
                  <a:lnTo>
                    <a:pt x="1481512" y="874451"/>
                  </a:lnTo>
                  <a:cubicBezTo>
                    <a:pt x="1562957" y="874451"/>
                    <a:pt x="1637299" y="903278"/>
                    <a:pt x="1693009" y="951693"/>
                  </a:cubicBezTo>
                  <a:cubicBezTo>
                    <a:pt x="1720087" y="943127"/>
                    <a:pt x="1748998" y="939250"/>
                    <a:pt x="1778864" y="939250"/>
                  </a:cubicBezTo>
                  <a:cubicBezTo>
                    <a:pt x="1837001" y="939250"/>
                    <a:pt x="1891518" y="953939"/>
                    <a:pt x="1937868" y="980789"/>
                  </a:cubicBezTo>
                  <a:cubicBezTo>
                    <a:pt x="1978812" y="961490"/>
                    <a:pt x="2024976" y="951181"/>
                    <a:pt x="2073680" y="951181"/>
                  </a:cubicBezTo>
                  <a:cubicBezTo>
                    <a:pt x="2166341" y="951181"/>
                    <a:pt x="2249809" y="988495"/>
                    <a:pt x="2306734" y="1049617"/>
                  </a:cubicBezTo>
                  <a:lnTo>
                    <a:pt x="2315872" y="2531903"/>
                  </a:lnTo>
                  <a:lnTo>
                    <a:pt x="0" y="2527276"/>
                  </a:lnTo>
                  <a:lnTo>
                    <a:pt x="0" y="1366197"/>
                  </a:lnTo>
                  <a:lnTo>
                    <a:pt x="9341" y="1367196"/>
                  </a:lnTo>
                  <a:cubicBezTo>
                    <a:pt x="43658" y="1235892"/>
                    <a:pt x="169064" y="1139063"/>
                    <a:pt x="318333" y="1139063"/>
                  </a:cubicBezTo>
                  <a:cubicBezTo>
                    <a:pt x="326787" y="1139063"/>
                    <a:pt x="335166" y="1139373"/>
                    <a:pt x="343347" y="1141452"/>
                  </a:cubicBezTo>
                  <a:cubicBezTo>
                    <a:pt x="337896" y="1120918"/>
                    <a:pt x="335416" y="1099426"/>
                    <a:pt x="335416" y="1077386"/>
                  </a:cubicBezTo>
                  <a:cubicBezTo>
                    <a:pt x="335416" y="909819"/>
                    <a:pt x="478741" y="773978"/>
                    <a:pt x="655539" y="773978"/>
                  </a:cubicBezTo>
                  <a:cubicBezTo>
                    <a:pt x="688541" y="773978"/>
                    <a:pt x="720376" y="778711"/>
                    <a:pt x="750325" y="787508"/>
                  </a:cubicBezTo>
                  <a:lnTo>
                    <a:pt x="829107" y="760300"/>
                  </a:lnTo>
                  <a:cubicBezTo>
                    <a:pt x="861027" y="713053"/>
                    <a:pt x="904014" y="673898"/>
                    <a:pt x="954349" y="646554"/>
                  </a:cubicBezTo>
                  <a:lnTo>
                    <a:pt x="988090" y="63327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20" name="자유형: 도형 55">
              <a:extLst>
                <a:ext uri="{FF2B5EF4-FFF2-40B4-BE49-F238E27FC236}">
                  <a16:creationId xmlns:a16="http://schemas.microsoft.com/office/drawing/2014/main" id="{5E9FDD35-93A6-4A71-8D82-5E5A2B839F26}"/>
                </a:ext>
              </a:extLst>
            </p:cNvPr>
            <p:cNvSpPr/>
            <p:nvPr/>
          </p:nvSpPr>
          <p:spPr>
            <a:xfrm>
              <a:off x="9108759" y="3824942"/>
              <a:ext cx="2479398" cy="2545135"/>
            </a:xfrm>
            <a:custGeom>
              <a:avLst/>
              <a:gdLst>
                <a:gd name="connsiteX0" fmla="*/ 1150510 w 2306734"/>
                <a:gd name="connsiteY0" fmla="*/ 0 h 2545135"/>
                <a:gd name="connsiteX1" fmla="*/ 1257994 w 2306734"/>
                <a:gd name="connsiteY1" fmla="*/ 0 h 2545135"/>
                <a:gd name="connsiteX2" fmla="*/ 1369590 w 2306734"/>
                <a:gd name="connsiteY2" fmla="*/ 1306465 h 2545135"/>
                <a:gd name="connsiteX3" fmla="*/ 1407581 w 2306734"/>
                <a:gd name="connsiteY3" fmla="*/ 1350335 h 2545135"/>
                <a:gd name="connsiteX4" fmla="*/ 1624338 w 2306734"/>
                <a:gd name="connsiteY4" fmla="*/ 1503312 h 2545135"/>
                <a:gd name="connsiteX5" fmla="*/ 1733275 w 2306734"/>
                <a:gd name="connsiteY5" fmla="*/ 1482313 h 2545135"/>
                <a:gd name="connsiteX6" fmla="*/ 1820687 w 2306734"/>
                <a:gd name="connsiteY6" fmla="*/ 1496631 h 2545135"/>
                <a:gd name="connsiteX7" fmla="*/ 2109550 w 2306734"/>
                <a:gd name="connsiteY7" fmla="*/ 1281367 h 2545135"/>
                <a:gd name="connsiteX8" fmla="*/ 2306734 w 2306734"/>
                <a:gd name="connsiteY8" fmla="*/ 1357093 h 2545135"/>
                <a:gd name="connsiteX9" fmla="*/ 2306734 w 2306734"/>
                <a:gd name="connsiteY9" fmla="*/ 2545135 h 2545135"/>
                <a:gd name="connsiteX10" fmla="*/ 0 w 2306734"/>
                <a:gd name="connsiteY10" fmla="*/ 2545135 h 2545135"/>
                <a:gd name="connsiteX11" fmla="*/ 0 w 2306734"/>
                <a:gd name="connsiteY11" fmla="*/ 1864764 h 2545135"/>
                <a:gd name="connsiteX12" fmla="*/ 210730 w 2306734"/>
                <a:gd name="connsiteY12" fmla="*/ 1778935 h 2545135"/>
                <a:gd name="connsiteX13" fmla="*/ 346789 w 2306734"/>
                <a:gd name="connsiteY13" fmla="*/ 1812526 h 2545135"/>
                <a:gd name="connsiteX14" fmla="*/ 539025 w 2306734"/>
                <a:gd name="connsiteY14" fmla="*/ 1602716 h 2545135"/>
                <a:gd name="connsiteX15" fmla="*/ 836862 w 2306734"/>
                <a:gd name="connsiteY15" fmla="*/ 1354583 h 2545135"/>
                <a:gd name="connsiteX16" fmla="*/ 861940 w 2306734"/>
                <a:gd name="connsiteY16" fmla="*/ 1358186 h 2545135"/>
                <a:gd name="connsiteX17" fmla="*/ 866201 w 2306734"/>
                <a:gd name="connsiteY17" fmla="*/ 1350335 h 2545135"/>
                <a:gd name="connsiteX18" fmla="*/ 981290 w 2306734"/>
                <a:gd name="connsiteY18" fmla="*/ 1245810 h 2545135"/>
                <a:gd name="connsiteX19" fmla="*/ 1046280 w 2306734"/>
                <a:gd name="connsiteY19" fmla="*/ 1220240 h 254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06734" h="2545135">
                  <a:moveTo>
                    <a:pt x="1150510" y="0"/>
                  </a:moveTo>
                  <a:lnTo>
                    <a:pt x="1257994" y="0"/>
                  </a:lnTo>
                  <a:lnTo>
                    <a:pt x="1369590" y="1306465"/>
                  </a:lnTo>
                  <a:lnTo>
                    <a:pt x="1407581" y="1350335"/>
                  </a:lnTo>
                  <a:cubicBezTo>
                    <a:pt x="1543841" y="1383039"/>
                    <a:pt x="1561230" y="1415744"/>
                    <a:pt x="1624338" y="1503312"/>
                  </a:cubicBezTo>
                  <a:cubicBezTo>
                    <a:pt x="1657942" y="1489486"/>
                    <a:pt x="1694771" y="1482313"/>
                    <a:pt x="1733275" y="1482313"/>
                  </a:cubicBezTo>
                  <a:cubicBezTo>
                    <a:pt x="1763818" y="1482313"/>
                    <a:pt x="1793307" y="1486827"/>
                    <a:pt x="1820687" y="1496631"/>
                  </a:cubicBezTo>
                  <a:cubicBezTo>
                    <a:pt x="1857174" y="1371843"/>
                    <a:pt x="1972797" y="1281367"/>
                    <a:pt x="2109550" y="1281367"/>
                  </a:cubicBezTo>
                  <a:cubicBezTo>
                    <a:pt x="2185561" y="1281367"/>
                    <a:pt x="2255041" y="1309319"/>
                    <a:pt x="2306734" y="1357093"/>
                  </a:cubicBezTo>
                  <a:lnTo>
                    <a:pt x="2306734" y="2545135"/>
                  </a:lnTo>
                  <a:lnTo>
                    <a:pt x="0" y="2545135"/>
                  </a:lnTo>
                  <a:lnTo>
                    <a:pt x="0" y="1864764"/>
                  </a:lnTo>
                  <a:cubicBezTo>
                    <a:pt x="54196" y="1811523"/>
                    <a:pt x="128658" y="1778935"/>
                    <a:pt x="210730" y="1778935"/>
                  </a:cubicBezTo>
                  <a:cubicBezTo>
                    <a:pt x="259882" y="1778935"/>
                    <a:pt x="306307" y="1790624"/>
                    <a:pt x="346789" y="1812526"/>
                  </a:cubicBezTo>
                  <a:cubicBezTo>
                    <a:pt x="369874" y="1713549"/>
                    <a:pt x="443556" y="1634731"/>
                    <a:pt x="539025" y="1602716"/>
                  </a:cubicBezTo>
                  <a:cubicBezTo>
                    <a:pt x="564520" y="1461492"/>
                    <a:pt x="688206" y="1354583"/>
                    <a:pt x="836862" y="1354583"/>
                  </a:cubicBezTo>
                  <a:lnTo>
                    <a:pt x="861940" y="1358186"/>
                  </a:lnTo>
                  <a:lnTo>
                    <a:pt x="866201" y="1350335"/>
                  </a:lnTo>
                  <a:cubicBezTo>
                    <a:pt x="895533" y="1306918"/>
                    <a:pt x="935036" y="1270937"/>
                    <a:pt x="981290" y="1245810"/>
                  </a:cubicBezTo>
                  <a:lnTo>
                    <a:pt x="1046280" y="122024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21" name="Oval 17">
              <a:extLst>
                <a:ext uri="{FF2B5EF4-FFF2-40B4-BE49-F238E27FC236}">
                  <a16:creationId xmlns:a16="http://schemas.microsoft.com/office/drawing/2014/main" id="{E7FBF37F-DB47-4730-A1A5-3A3AAAD33BE2}"/>
                </a:ext>
              </a:extLst>
            </p:cNvPr>
            <p:cNvSpPr/>
            <p:nvPr/>
          </p:nvSpPr>
          <p:spPr>
            <a:xfrm>
              <a:off x="9854521" y="2313703"/>
              <a:ext cx="1080103" cy="1777970"/>
            </a:xfrm>
            <a:custGeom>
              <a:avLst/>
              <a:gdLst>
                <a:gd name="connsiteX0" fmla="*/ 1355591 w 2487611"/>
                <a:gd name="connsiteY0" fmla="*/ 3081285 h 4007282"/>
                <a:gd name="connsiteX1" fmla="*/ 1668701 w 2487611"/>
                <a:gd name="connsiteY1" fmla="*/ 3381869 h 4007282"/>
                <a:gd name="connsiteX2" fmla="*/ 1698103 w 2487611"/>
                <a:gd name="connsiteY2" fmla="*/ 3725512 h 4007282"/>
                <a:gd name="connsiteX3" fmla="*/ 1503571 w 2487611"/>
                <a:gd name="connsiteY3" fmla="*/ 3508020 h 4007282"/>
                <a:gd name="connsiteX4" fmla="*/ 1461585 w 2487611"/>
                <a:gd name="connsiteY4" fmla="*/ 3721761 h 4007282"/>
                <a:gd name="connsiteX5" fmla="*/ 1244671 w 2487611"/>
                <a:gd name="connsiteY5" fmla="*/ 4007282 h 4007282"/>
                <a:gd name="connsiteX6" fmla="*/ 1079392 w 2487611"/>
                <a:gd name="connsiteY6" fmla="*/ 3701523 h 4007282"/>
                <a:gd name="connsiteX7" fmla="*/ 987763 w 2487611"/>
                <a:gd name="connsiteY7" fmla="*/ 3569325 h 4007282"/>
                <a:gd name="connsiteX8" fmla="*/ 854400 w 2487611"/>
                <a:gd name="connsiteY8" fmla="*/ 3636047 h 4007282"/>
                <a:gd name="connsiteX9" fmla="*/ 869102 w 2487611"/>
                <a:gd name="connsiteY9" fmla="*/ 3312632 h 4007282"/>
                <a:gd name="connsiteX10" fmla="*/ 1052587 w 2487611"/>
                <a:gd name="connsiteY10" fmla="*/ 3115087 h 4007282"/>
                <a:gd name="connsiteX11" fmla="*/ 1019981 w 2487611"/>
                <a:gd name="connsiteY11" fmla="*/ 3159110 h 4007282"/>
                <a:gd name="connsiteX12" fmla="*/ 1012121 w 2487611"/>
                <a:gd name="connsiteY12" fmla="*/ 3332027 h 4007282"/>
                <a:gd name="connsiteX13" fmla="*/ 1083424 w 2487611"/>
                <a:gd name="connsiteY13" fmla="*/ 3296354 h 4007282"/>
                <a:gd name="connsiteX14" fmla="*/ 1132416 w 2487611"/>
                <a:gd name="connsiteY14" fmla="*/ 3367034 h 4007282"/>
                <a:gd name="connsiteX15" fmla="*/ 1220783 w 2487611"/>
                <a:gd name="connsiteY15" fmla="*/ 3530511 h 4007282"/>
                <a:gd name="connsiteX16" fmla="*/ 1336759 w 2487611"/>
                <a:gd name="connsiteY16" fmla="*/ 3377854 h 4007282"/>
                <a:gd name="connsiteX17" fmla="*/ 1359207 w 2487611"/>
                <a:gd name="connsiteY17" fmla="*/ 3263575 h 4007282"/>
                <a:gd name="connsiteX18" fmla="*/ 1463216 w 2487611"/>
                <a:gd name="connsiteY18" fmla="*/ 3379859 h 4007282"/>
                <a:gd name="connsiteX19" fmla="*/ 1447496 w 2487611"/>
                <a:gd name="connsiteY19" fmla="*/ 3196127 h 4007282"/>
                <a:gd name="connsiteX20" fmla="*/ 1355591 w 2487611"/>
                <a:gd name="connsiteY20" fmla="*/ 3081285 h 4007282"/>
                <a:gd name="connsiteX21" fmla="*/ 803026 w 2487611"/>
                <a:gd name="connsiteY21" fmla="*/ 2773720 h 4007282"/>
                <a:gd name="connsiteX22" fmla="*/ 1689473 w 2487611"/>
                <a:gd name="connsiteY22" fmla="*/ 2773720 h 4007282"/>
                <a:gd name="connsiteX23" fmla="*/ 1482985 w 2487611"/>
                <a:gd name="connsiteY23" fmla="*/ 3053768 h 4007282"/>
                <a:gd name="connsiteX24" fmla="*/ 1009514 w 2487611"/>
                <a:gd name="connsiteY24" fmla="*/ 3053768 h 4007282"/>
                <a:gd name="connsiteX25" fmla="*/ 803026 w 2487611"/>
                <a:gd name="connsiteY25" fmla="*/ 2773720 h 4007282"/>
                <a:gd name="connsiteX26" fmla="*/ 1246249 w 2487611"/>
                <a:gd name="connsiteY26" fmla="*/ 1473655 h 4007282"/>
                <a:gd name="connsiteX27" fmla="*/ 1346518 w 2487611"/>
                <a:gd name="connsiteY27" fmla="*/ 1573924 h 4007282"/>
                <a:gd name="connsiteX28" fmla="*/ 1246249 w 2487611"/>
                <a:gd name="connsiteY28" fmla="*/ 1674193 h 4007282"/>
                <a:gd name="connsiteX29" fmla="*/ 1145980 w 2487611"/>
                <a:gd name="connsiteY29" fmla="*/ 1573924 h 4007282"/>
                <a:gd name="connsiteX30" fmla="*/ 1246249 w 2487611"/>
                <a:gd name="connsiteY30" fmla="*/ 1473655 h 4007282"/>
                <a:gd name="connsiteX31" fmla="*/ 1246249 w 2487611"/>
                <a:gd name="connsiteY31" fmla="*/ 1404149 h 4007282"/>
                <a:gd name="connsiteX32" fmla="*/ 1076474 w 2487611"/>
                <a:gd name="connsiteY32" fmla="*/ 1573924 h 4007282"/>
                <a:gd name="connsiteX33" fmla="*/ 1246249 w 2487611"/>
                <a:gd name="connsiteY33" fmla="*/ 1743699 h 4007282"/>
                <a:gd name="connsiteX34" fmla="*/ 1416024 w 2487611"/>
                <a:gd name="connsiteY34" fmla="*/ 1573924 h 4007282"/>
                <a:gd name="connsiteX35" fmla="*/ 1246249 w 2487611"/>
                <a:gd name="connsiteY35" fmla="*/ 1404149 h 4007282"/>
                <a:gd name="connsiteX36" fmla="*/ 1246249 w 2487611"/>
                <a:gd name="connsiteY36" fmla="*/ 650779 h 4007282"/>
                <a:gd name="connsiteX37" fmla="*/ 1446787 w 2487611"/>
                <a:gd name="connsiteY37" fmla="*/ 851317 h 4007282"/>
                <a:gd name="connsiteX38" fmla="*/ 1246249 w 2487611"/>
                <a:gd name="connsiteY38" fmla="*/ 1051855 h 4007282"/>
                <a:gd name="connsiteX39" fmla="*/ 1045711 w 2487611"/>
                <a:gd name="connsiteY39" fmla="*/ 851317 h 4007282"/>
                <a:gd name="connsiteX40" fmla="*/ 1246249 w 2487611"/>
                <a:gd name="connsiteY40" fmla="*/ 650779 h 4007282"/>
                <a:gd name="connsiteX41" fmla="*/ 1246249 w 2487611"/>
                <a:gd name="connsiteY41" fmla="*/ 511767 h 4007282"/>
                <a:gd name="connsiteX42" fmla="*/ 906699 w 2487611"/>
                <a:gd name="connsiteY42" fmla="*/ 851317 h 4007282"/>
                <a:gd name="connsiteX43" fmla="*/ 1246249 w 2487611"/>
                <a:gd name="connsiteY43" fmla="*/ 1190867 h 4007282"/>
                <a:gd name="connsiteX44" fmla="*/ 1585799 w 2487611"/>
                <a:gd name="connsiteY44" fmla="*/ 851317 h 4007282"/>
                <a:gd name="connsiteX45" fmla="*/ 1246249 w 2487611"/>
                <a:gd name="connsiteY45" fmla="*/ 511767 h 4007282"/>
                <a:gd name="connsiteX46" fmla="*/ 1236486 w 2487611"/>
                <a:gd name="connsiteY46" fmla="*/ 0 h 4007282"/>
                <a:gd name="connsiteX47" fmla="*/ 1243449 w 2487611"/>
                <a:gd name="connsiteY47" fmla="*/ 468 h 4007282"/>
                <a:gd name="connsiteX48" fmla="*/ 1250411 w 2487611"/>
                <a:gd name="connsiteY48" fmla="*/ 0 h 4007282"/>
                <a:gd name="connsiteX49" fmla="*/ 1891856 w 2487611"/>
                <a:gd name="connsiteY49" fmla="*/ 602756 h 4007282"/>
                <a:gd name="connsiteX50" fmla="*/ 2096831 w 2487611"/>
                <a:gd name="connsiteY50" fmla="*/ 1442023 h 4007282"/>
                <a:gd name="connsiteX51" fmla="*/ 2003408 w 2487611"/>
                <a:gd name="connsiteY51" fmla="*/ 1943608 h 4007282"/>
                <a:gd name="connsiteX52" fmla="*/ 2224895 w 2487611"/>
                <a:gd name="connsiteY52" fmla="*/ 2078968 h 4007282"/>
                <a:gd name="connsiteX53" fmla="*/ 2487611 w 2487611"/>
                <a:gd name="connsiteY53" fmla="*/ 2809123 h 4007282"/>
                <a:gd name="connsiteX54" fmla="*/ 1777602 w 2487611"/>
                <a:gd name="connsiteY54" fmla="*/ 2545137 h 4007282"/>
                <a:gd name="connsiteX55" fmla="*/ 1697050 w 2487611"/>
                <a:gd name="connsiteY55" fmla="*/ 2693117 h 4007282"/>
                <a:gd name="connsiteX56" fmla="*/ 789847 w 2487611"/>
                <a:gd name="connsiteY56" fmla="*/ 2693117 h 4007282"/>
                <a:gd name="connsiteX57" fmla="*/ 709405 w 2487611"/>
                <a:gd name="connsiteY57" fmla="*/ 2545362 h 4007282"/>
                <a:gd name="connsiteX58" fmla="*/ 0 w 2487611"/>
                <a:gd name="connsiteY58" fmla="*/ 2809123 h 4007282"/>
                <a:gd name="connsiteX59" fmla="*/ 262716 w 2487611"/>
                <a:gd name="connsiteY59" fmla="*/ 2078968 h 4007282"/>
                <a:gd name="connsiteX60" fmla="*/ 483603 w 2487611"/>
                <a:gd name="connsiteY60" fmla="*/ 1943974 h 4007282"/>
                <a:gd name="connsiteX61" fmla="*/ 390066 w 2487611"/>
                <a:gd name="connsiteY61" fmla="*/ 1442023 h 4007282"/>
                <a:gd name="connsiteX62" fmla="*/ 595041 w 2487611"/>
                <a:gd name="connsiteY62" fmla="*/ 602756 h 4007282"/>
                <a:gd name="connsiteX63" fmla="*/ 1236486 w 2487611"/>
                <a:gd name="connsiteY63" fmla="*/ 0 h 4007282"/>
                <a:gd name="connsiteX0" fmla="*/ 1355591 w 2487611"/>
                <a:gd name="connsiteY0" fmla="*/ 3081285 h 4007282"/>
                <a:gd name="connsiteX1" fmla="*/ 1668701 w 2487611"/>
                <a:gd name="connsiteY1" fmla="*/ 3381869 h 4007282"/>
                <a:gd name="connsiteX2" fmla="*/ 1698103 w 2487611"/>
                <a:gd name="connsiteY2" fmla="*/ 3725512 h 4007282"/>
                <a:gd name="connsiteX3" fmla="*/ 1503571 w 2487611"/>
                <a:gd name="connsiteY3" fmla="*/ 3508020 h 4007282"/>
                <a:gd name="connsiteX4" fmla="*/ 1461585 w 2487611"/>
                <a:gd name="connsiteY4" fmla="*/ 3721761 h 4007282"/>
                <a:gd name="connsiteX5" fmla="*/ 1244671 w 2487611"/>
                <a:gd name="connsiteY5" fmla="*/ 4007282 h 4007282"/>
                <a:gd name="connsiteX6" fmla="*/ 1079392 w 2487611"/>
                <a:gd name="connsiteY6" fmla="*/ 3701523 h 4007282"/>
                <a:gd name="connsiteX7" fmla="*/ 987763 w 2487611"/>
                <a:gd name="connsiteY7" fmla="*/ 3569325 h 4007282"/>
                <a:gd name="connsiteX8" fmla="*/ 854400 w 2487611"/>
                <a:gd name="connsiteY8" fmla="*/ 3636047 h 4007282"/>
                <a:gd name="connsiteX9" fmla="*/ 869102 w 2487611"/>
                <a:gd name="connsiteY9" fmla="*/ 3312632 h 4007282"/>
                <a:gd name="connsiteX10" fmla="*/ 1052587 w 2487611"/>
                <a:gd name="connsiteY10" fmla="*/ 3115087 h 4007282"/>
                <a:gd name="connsiteX11" fmla="*/ 1019981 w 2487611"/>
                <a:gd name="connsiteY11" fmla="*/ 3159110 h 4007282"/>
                <a:gd name="connsiteX12" fmla="*/ 1012121 w 2487611"/>
                <a:gd name="connsiteY12" fmla="*/ 3332027 h 4007282"/>
                <a:gd name="connsiteX13" fmla="*/ 1083424 w 2487611"/>
                <a:gd name="connsiteY13" fmla="*/ 3296354 h 4007282"/>
                <a:gd name="connsiteX14" fmla="*/ 1132416 w 2487611"/>
                <a:gd name="connsiteY14" fmla="*/ 3367034 h 4007282"/>
                <a:gd name="connsiteX15" fmla="*/ 1220783 w 2487611"/>
                <a:gd name="connsiteY15" fmla="*/ 3530511 h 4007282"/>
                <a:gd name="connsiteX16" fmla="*/ 1336759 w 2487611"/>
                <a:gd name="connsiteY16" fmla="*/ 3377854 h 4007282"/>
                <a:gd name="connsiteX17" fmla="*/ 1359207 w 2487611"/>
                <a:gd name="connsiteY17" fmla="*/ 3263575 h 4007282"/>
                <a:gd name="connsiteX18" fmla="*/ 1463216 w 2487611"/>
                <a:gd name="connsiteY18" fmla="*/ 3379859 h 4007282"/>
                <a:gd name="connsiteX19" fmla="*/ 1447496 w 2487611"/>
                <a:gd name="connsiteY19" fmla="*/ 3196127 h 4007282"/>
                <a:gd name="connsiteX20" fmla="*/ 1355591 w 2487611"/>
                <a:gd name="connsiteY20" fmla="*/ 3081285 h 4007282"/>
                <a:gd name="connsiteX21" fmla="*/ 803026 w 2487611"/>
                <a:gd name="connsiteY21" fmla="*/ 2773720 h 4007282"/>
                <a:gd name="connsiteX22" fmla="*/ 1689473 w 2487611"/>
                <a:gd name="connsiteY22" fmla="*/ 2773720 h 4007282"/>
                <a:gd name="connsiteX23" fmla="*/ 1482985 w 2487611"/>
                <a:gd name="connsiteY23" fmla="*/ 3053768 h 4007282"/>
                <a:gd name="connsiteX24" fmla="*/ 1009514 w 2487611"/>
                <a:gd name="connsiteY24" fmla="*/ 3053768 h 4007282"/>
                <a:gd name="connsiteX25" fmla="*/ 803026 w 2487611"/>
                <a:gd name="connsiteY25" fmla="*/ 2773720 h 4007282"/>
                <a:gd name="connsiteX26" fmla="*/ 1246249 w 2487611"/>
                <a:gd name="connsiteY26" fmla="*/ 1473655 h 4007282"/>
                <a:gd name="connsiteX27" fmla="*/ 1346518 w 2487611"/>
                <a:gd name="connsiteY27" fmla="*/ 1573924 h 4007282"/>
                <a:gd name="connsiteX28" fmla="*/ 1246249 w 2487611"/>
                <a:gd name="connsiteY28" fmla="*/ 1674193 h 4007282"/>
                <a:gd name="connsiteX29" fmla="*/ 1145980 w 2487611"/>
                <a:gd name="connsiteY29" fmla="*/ 1573924 h 4007282"/>
                <a:gd name="connsiteX30" fmla="*/ 1246249 w 2487611"/>
                <a:gd name="connsiteY30" fmla="*/ 1473655 h 4007282"/>
                <a:gd name="connsiteX31" fmla="*/ 1246249 w 2487611"/>
                <a:gd name="connsiteY31" fmla="*/ 1404149 h 4007282"/>
                <a:gd name="connsiteX32" fmla="*/ 1076474 w 2487611"/>
                <a:gd name="connsiteY32" fmla="*/ 1573924 h 4007282"/>
                <a:gd name="connsiteX33" fmla="*/ 1246249 w 2487611"/>
                <a:gd name="connsiteY33" fmla="*/ 1743699 h 4007282"/>
                <a:gd name="connsiteX34" fmla="*/ 1416024 w 2487611"/>
                <a:gd name="connsiteY34" fmla="*/ 1573924 h 4007282"/>
                <a:gd name="connsiteX35" fmla="*/ 1246249 w 2487611"/>
                <a:gd name="connsiteY35" fmla="*/ 1404149 h 4007282"/>
                <a:gd name="connsiteX36" fmla="*/ 1246249 w 2487611"/>
                <a:gd name="connsiteY36" fmla="*/ 650779 h 4007282"/>
                <a:gd name="connsiteX37" fmla="*/ 1446787 w 2487611"/>
                <a:gd name="connsiteY37" fmla="*/ 851317 h 4007282"/>
                <a:gd name="connsiteX38" fmla="*/ 1246249 w 2487611"/>
                <a:gd name="connsiteY38" fmla="*/ 1051855 h 4007282"/>
                <a:gd name="connsiteX39" fmla="*/ 1045711 w 2487611"/>
                <a:gd name="connsiteY39" fmla="*/ 851317 h 4007282"/>
                <a:gd name="connsiteX40" fmla="*/ 1246249 w 2487611"/>
                <a:gd name="connsiteY40" fmla="*/ 650779 h 4007282"/>
                <a:gd name="connsiteX41" fmla="*/ 1246249 w 2487611"/>
                <a:gd name="connsiteY41" fmla="*/ 511767 h 4007282"/>
                <a:gd name="connsiteX42" fmla="*/ 906699 w 2487611"/>
                <a:gd name="connsiteY42" fmla="*/ 851317 h 4007282"/>
                <a:gd name="connsiteX43" fmla="*/ 1246249 w 2487611"/>
                <a:gd name="connsiteY43" fmla="*/ 1190867 h 4007282"/>
                <a:gd name="connsiteX44" fmla="*/ 1585799 w 2487611"/>
                <a:gd name="connsiteY44" fmla="*/ 851317 h 4007282"/>
                <a:gd name="connsiteX45" fmla="*/ 1246249 w 2487611"/>
                <a:gd name="connsiteY45" fmla="*/ 511767 h 4007282"/>
                <a:gd name="connsiteX46" fmla="*/ 1236486 w 2487611"/>
                <a:gd name="connsiteY46" fmla="*/ 0 h 4007282"/>
                <a:gd name="connsiteX47" fmla="*/ 1243449 w 2487611"/>
                <a:gd name="connsiteY47" fmla="*/ 468 h 4007282"/>
                <a:gd name="connsiteX48" fmla="*/ 1250411 w 2487611"/>
                <a:gd name="connsiteY48" fmla="*/ 0 h 4007282"/>
                <a:gd name="connsiteX49" fmla="*/ 1891856 w 2487611"/>
                <a:gd name="connsiteY49" fmla="*/ 602756 h 4007282"/>
                <a:gd name="connsiteX50" fmla="*/ 2096831 w 2487611"/>
                <a:gd name="connsiteY50" fmla="*/ 1442023 h 4007282"/>
                <a:gd name="connsiteX51" fmla="*/ 2003408 w 2487611"/>
                <a:gd name="connsiteY51" fmla="*/ 1943608 h 4007282"/>
                <a:gd name="connsiteX52" fmla="*/ 2224895 w 2487611"/>
                <a:gd name="connsiteY52" fmla="*/ 2078968 h 4007282"/>
                <a:gd name="connsiteX53" fmla="*/ 2487611 w 2487611"/>
                <a:gd name="connsiteY53" fmla="*/ 2809123 h 4007282"/>
                <a:gd name="connsiteX54" fmla="*/ 1777602 w 2487611"/>
                <a:gd name="connsiteY54" fmla="*/ 2545137 h 4007282"/>
                <a:gd name="connsiteX55" fmla="*/ 1697050 w 2487611"/>
                <a:gd name="connsiteY55" fmla="*/ 2693117 h 4007282"/>
                <a:gd name="connsiteX56" fmla="*/ 789847 w 2487611"/>
                <a:gd name="connsiteY56" fmla="*/ 2693117 h 4007282"/>
                <a:gd name="connsiteX57" fmla="*/ 709405 w 2487611"/>
                <a:gd name="connsiteY57" fmla="*/ 2545362 h 4007282"/>
                <a:gd name="connsiteX58" fmla="*/ 0 w 2487611"/>
                <a:gd name="connsiteY58" fmla="*/ 2809123 h 4007282"/>
                <a:gd name="connsiteX59" fmla="*/ 262716 w 2487611"/>
                <a:gd name="connsiteY59" fmla="*/ 2078968 h 4007282"/>
                <a:gd name="connsiteX60" fmla="*/ 483603 w 2487611"/>
                <a:gd name="connsiteY60" fmla="*/ 1943974 h 4007282"/>
                <a:gd name="connsiteX61" fmla="*/ 390066 w 2487611"/>
                <a:gd name="connsiteY61" fmla="*/ 1442023 h 4007282"/>
                <a:gd name="connsiteX62" fmla="*/ 595041 w 2487611"/>
                <a:gd name="connsiteY62" fmla="*/ 602756 h 4007282"/>
                <a:gd name="connsiteX63" fmla="*/ 1236486 w 2487611"/>
                <a:gd name="connsiteY63" fmla="*/ 0 h 4007282"/>
                <a:gd name="connsiteX0" fmla="*/ 1355591 w 2487611"/>
                <a:gd name="connsiteY0" fmla="*/ 3182538 h 4108535"/>
                <a:gd name="connsiteX1" fmla="*/ 1668701 w 2487611"/>
                <a:gd name="connsiteY1" fmla="*/ 3483122 h 4108535"/>
                <a:gd name="connsiteX2" fmla="*/ 1698103 w 2487611"/>
                <a:gd name="connsiteY2" fmla="*/ 3826765 h 4108535"/>
                <a:gd name="connsiteX3" fmla="*/ 1503571 w 2487611"/>
                <a:gd name="connsiteY3" fmla="*/ 3609273 h 4108535"/>
                <a:gd name="connsiteX4" fmla="*/ 1461585 w 2487611"/>
                <a:gd name="connsiteY4" fmla="*/ 3823014 h 4108535"/>
                <a:gd name="connsiteX5" fmla="*/ 1244671 w 2487611"/>
                <a:gd name="connsiteY5" fmla="*/ 4108535 h 4108535"/>
                <a:gd name="connsiteX6" fmla="*/ 1079392 w 2487611"/>
                <a:gd name="connsiteY6" fmla="*/ 3802776 h 4108535"/>
                <a:gd name="connsiteX7" fmla="*/ 987763 w 2487611"/>
                <a:gd name="connsiteY7" fmla="*/ 3670578 h 4108535"/>
                <a:gd name="connsiteX8" fmla="*/ 854400 w 2487611"/>
                <a:gd name="connsiteY8" fmla="*/ 3737300 h 4108535"/>
                <a:gd name="connsiteX9" fmla="*/ 869102 w 2487611"/>
                <a:gd name="connsiteY9" fmla="*/ 3413885 h 4108535"/>
                <a:gd name="connsiteX10" fmla="*/ 1052587 w 2487611"/>
                <a:gd name="connsiteY10" fmla="*/ 3216340 h 4108535"/>
                <a:gd name="connsiteX11" fmla="*/ 1019981 w 2487611"/>
                <a:gd name="connsiteY11" fmla="*/ 3260363 h 4108535"/>
                <a:gd name="connsiteX12" fmla="*/ 1012121 w 2487611"/>
                <a:gd name="connsiteY12" fmla="*/ 3433280 h 4108535"/>
                <a:gd name="connsiteX13" fmla="*/ 1083424 w 2487611"/>
                <a:gd name="connsiteY13" fmla="*/ 3397607 h 4108535"/>
                <a:gd name="connsiteX14" fmla="*/ 1132416 w 2487611"/>
                <a:gd name="connsiteY14" fmla="*/ 3468287 h 4108535"/>
                <a:gd name="connsiteX15" fmla="*/ 1220783 w 2487611"/>
                <a:gd name="connsiteY15" fmla="*/ 3631764 h 4108535"/>
                <a:gd name="connsiteX16" fmla="*/ 1336759 w 2487611"/>
                <a:gd name="connsiteY16" fmla="*/ 3479107 h 4108535"/>
                <a:gd name="connsiteX17" fmla="*/ 1359207 w 2487611"/>
                <a:gd name="connsiteY17" fmla="*/ 3364828 h 4108535"/>
                <a:gd name="connsiteX18" fmla="*/ 1463216 w 2487611"/>
                <a:gd name="connsiteY18" fmla="*/ 3481112 h 4108535"/>
                <a:gd name="connsiteX19" fmla="*/ 1447496 w 2487611"/>
                <a:gd name="connsiteY19" fmla="*/ 3297380 h 4108535"/>
                <a:gd name="connsiteX20" fmla="*/ 1355591 w 2487611"/>
                <a:gd name="connsiteY20" fmla="*/ 3182538 h 4108535"/>
                <a:gd name="connsiteX21" fmla="*/ 803026 w 2487611"/>
                <a:gd name="connsiteY21" fmla="*/ 2874973 h 4108535"/>
                <a:gd name="connsiteX22" fmla="*/ 1689473 w 2487611"/>
                <a:gd name="connsiteY22" fmla="*/ 2874973 h 4108535"/>
                <a:gd name="connsiteX23" fmla="*/ 1482985 w 2487611"/>
                <a:gd name="connsiteY23" fmla="*/ 3155021 h 4108535"/>
                <a:gd name="connsiteX24" fmla="*/ 1009514 w 2487611"/>
                <a:gd name="connsiteY24" fmla="*/ 3155021 h 4108535"/>
                <a:gd name="connsiteX25" fmla="*/ 803026 w 2487611"/>
                <a:gd name="connsiteY25" fmla="*/ 2874973 h 4108535"/>
                <a:gd name="connsiteX26" fmla="*/ 1246249 w 2487611"/>
                <a:gd name="connsiteY26" fmla="*/ 1574908 h 4108535"/>
                <a:gd name="connsiteX27" fmla="*/ 1346518 w 2487611"/>
                <a:gd name="connsiteY27" fmla="*/ 1675177 h 4108535"/>
                <a:gd name="connsiteX28" fmla="*/ 1246249 w 2487611"/>
                <a:gd name="connsiteY28" fmla="*/ 1775446 h 4108535"/>
                <a:gd name="connsiteX29" fmla="*/ 1145980 w 2487611"/>
                <a:gd name="connsiteY29" fmla="*/ 1675177 h 4108535"/>
                <a:gd name="connsiteX30" fmla="*/ 1246249 w 2487611"/>
                <a:gd name="connsiteY30" fmla="*/ 1574908 h 4108535"/>
                <a:gd name="connsiteX31" fmla="*/ 1246249 w 2487611"/>
                <a:gd name="connsiteY31" fmla="*/ 1505402 h 4108535"/>
                <a:gd name="connsiteX32" fmla="*/ 1076474 w 2487611"/>
                <a:gd name="connsiteY32" fmla="*/ 1675177 h 4108535"/>
                <a:gd name="connsiteX33" fmla="*/ 1246249 w 2487611"/>
                <a:gd name="connsiteY33" fmla="*/ 1844952 h 4108535"/>
                <a:gd name="connsiteX34" fmla="*/ 1416024 w 2487611"/>
                <a:gd name="connsiteY34" fmla="*/ 1675177 h 4108535"/>
                <a:gd name="connsiteX35" fmla="*/ 1246249 w 2487611"/>
                <a:gd name="connsiteY35" fmla="*/ 1505402 h 4108535"/>
                <a:gd name="connsiteX36" fmla="*/ 1246249 w 2487611"/>
                <a:gd name="connsiteY36" fmla="*/ 752032 h 4108535"/>
                <a:gd name="connsiteX37" fmla="*/ 1446787 w 2487611"/>
                <a:gd name="connsiteY37" fmla="*/ 952570 h 4108535"/>
                <a:gd name="connsiteX38" fmla="*/ 1246249 w 2487611"/>
                <a:gd name="connsiteY38" fmla="*/ 1153108 h 4108535"/>
                <a:gd name="connsiteX39" fmla="*/ 1045711 w 2487611"/>
                <a:gd name="connsiteY39" fmla="*/ 952570 h 4108535"/>
                <a:gd name="connsiteX40" fmla="*/ 1246249 w 2487611"/>
                <a:gd name="connsiteY40" fmla="*/ 752032 h 4108535"/>
                <a:gd name="connsiteX41" fmla="*/ 1246249 w 2487611"/>
                <a:gd name="connsiteY41" fmla="*/ 613020 h 4108535"/>
                <a:gd name="connsiteX42" fmla="*/ 906699 w 2487611"/>
                <a:gd name="connsiteY42" fmla="*/ 952570 h 4108535"/>
                <a:gd name="connsiteX43" fmla="*/ 1246249 w 2487611"/>
                <a:gd name="connsiteY43" fmla="*/ 1292120 h 4108535"/>
                <a:gd name="connsiteX44" fmla="*/ 1585799 w 2487611"/>
                <a:gd name="connsiteY44" fmla="*/ 952570 h 4108535"/>
                <a:gd name="connsiteX45" fmla="*/ 1246249 w 2487611"/>
                <a:gd name="connsiteY45" fmla="*/ 613020 h 4108535"/>
                <a:gd name="connsiteX46" fmla="*/ 1247310 w 2487611"/>
                <a:gd name="connsiteY46" fmla="*/ 0 h 4108535"/>
                <a:gd name="connsiteX47" fmla="*/ 1243449 w 2487611"/>
                <a:gd name="connsiteY47" fmla="*/ 101721 h 4108535"/>
                <a:gd name="connsiteX48" fmla="*/ 1250411 w 2487611"/>
                <a:gd name="connsiteY48" fmla="*/ 101253 h 4108535"/>
                <a:gd name="connsiteX49" fmla="*/ 1891856 w 2487611"/>
                <a:gd name="connsiteY49" fmla="*/ 704009 h 4108535"/>
                <a:gd name="connsiteX50" fmla="*/ 2096831 w 2487611"/>
                <a:gd name="connsiteY50" fmla="*/ 1543276 h 4108535"/>
                <a:gd name="connsiteX51" fmla="*/ 2003408 w 2487611"/>
                <a:gd name="connsiteY51" fmla="*/ 2044861 h 4108535"/>
                <a:gd name="connsiteX52" fmla="*/ 2224895 w 2487611"/>
                <a:gd name="connsiteY52" fmla="*/ 2180221 h 4108535"/>
                <a:gd name="connsiteX53" fmla="*/ 2487611 w 2487611"/>
                <a:gd name="connsiteY53" fmla="*/ 2910376 h 4108535"/>
                <a:gd name="connsiteX54" fmla="*/ 1777602 w 2487611"/>
                <a:gd name="connsiteY54" fmla="*/ 2646390 h 4108535"/>
                <a:gd name="connsiteX55" fmla="*/ 1697050 w 2487611"/>
                <a:gd name="connsiteY55" fmla="*/ 2794370 h 4108535"/>
                <a:gd name="connsiteX56" fmla="*/ 789847 w 2487611"/>
                <a:gd name="connsiteY56" fmla="*/ 2794370 h 4108535"/>
                <a:gd name="connsiteX57" fmla="*/ 709405 w 2487611"/>
                <a:gd name="connsiteY57" fmla="*/ 2646615 h 4108535"/>
                <a:gd name="connsiteX58" fmla="*/ 0 w 2487611"/>
                <a:gd name="connsiteY58" fmla="*/ 2910376 h 4108535"/>
                <a:gd name="connsiteX59" fmla="*/ 262716 w 2487611"/>
                <a:gd name="connsiteY59" fmla="*/ 2180221 h 4108535"/>
                <a:gd name="connsiteX60" fmla="*/ 483603 w 2487611"/>
                <a:gd name="connsiteY60" fmla="*/ 2045227 h 4108535"/>
                <a:gd name="connsiteX61" fmla="*/ 390066 w 2487611"/>
                <a:gd name="connsiteY61" fmla="*/ 1543276 h 4108535"/>
                <a:gd name="connsiteX62" fmla="*/ 595041 w 2487611"/>
                <a:gd name="connsiteY62" fmla="*/ 704009 h 4108535"/>
                <a:gd name="connsiteX63" fmla="*/ 1247310 w 2487611"/>
                <a:gd name="connsiteY63" fmla="*/ 0 h 4108535"/>
                <a:gd name="connsiteX0" fmla="*/ 1355591 w 2487611"/>
                <a:gd name="connsiteY0" fmla="*/ 3182538 h 4108535"/>
                <a:gd name="connsiteX1" fmla="*/ 1668701 w 2487611"/>
                <a:gd name="connsiteY1" fmla="*/ 3483122 h 4108535"/>
                <a:gd name="connsiteX2" fmla="*/ 1698103 w 2487611"/>
                <a:gd name="connsiteY2" fmla="*/ 3826765 h 4108535"/>
                <a:gd name="connsiteX3" fmla="*/ 1503571 w 2487611"/>
                <a:gd name="connsiteY3" fmla="*/ 3609273 h 4108535"/>
                <a:gd name="connsiteX4" fmla="*/ 1461585 w 2487611"/>
                <a:gd name="connsiteY4" fmla="*/ 3823014 h 4108535"/>
                <a:gd name="connsiteX5" fmla="*/ 1244671 w 2487611"/>
                <a:gd name="connsiteY5" fmla="*/ 4108535 h 4108535"/>
                <a:gd name="connsiteX6" fmla="*/ 1079392 w 2487611"/>
                <a:gd name="connsiteY6" fmla="*/ 3802776 h 4108535"/>
                <a:gd name="connsiteX7" fmla="*/ 987763 w 2487611"/>
                <a:gd name="connsiteY7" fmla="*/ 3670578 h 4108535"/>
                <a:gd name="connsiteX8" fmla="*/ 854400 w 2487611"/>
                <a:gd name="connsiteY8" fmla="*/ 3737300 h 4108535"/>
                <a:gd name="connsiteX9" fmla="*/ 869102 w 2487611"/>
                <a:gd name="connsiteY9" fmla="*/ 3413885 h 4108535"/>
                <a:gd name="connsiteX10" fmla="*/ 1052587 w 2487611"/>
                <a:gd name="connsiteY10" fmla="*/ 3216340 h 4108535"/>
                <a:gd name="connsiteX11" fmla="*/ 1019981 w 2487611"/>
                <a:gd name="connsiteY11" fmla="*/ 3260363 h 4108535"/>
                <a:gd name="connsiteX12" fmla="*/ 1012121 w 2487611"/>
                <a:gd name="connsiteY12" fmla="*/ 3433280 h 4108535"/>
                <a:gd name="connsiteX13" fmla="*/ 1083424 w 2487611"/>
                <a:gd name="connsiteY13" fmla="*/ 3397607 h 4108535"/>
                <a:gd name="connsiteX14" fmla="*/ 1132416 w 2487611"/>
                <a:gd name="connsiteY14" fmla="*/ 3468287 h 4108535"/>
                <a:gd name="connsiteX15" fmla="*/ 1220783 w 2487611"/>
                <a:gd name="connsiteY15" fmla="*/ 3631764 h 4108535"/>
                <a:gd name="connsiteX16" fmla="*/ 1336759 w 2487611"/>
                <a:gd name="connsiteY16" fmla="*/ 3479107 h 4108535"/>
                <a:gd name="connsiteX17" fmla="*/ 1359207 w 2487611"/>
                <a:gd name="connsiteY17" fmla="*/ 3364828 h 4108535"/>
                <a:gd name="connsiteX18" fmla="*/ 1463216 w 2487611"/>
                <a:gd name="connsiteY18" fmla="*/ 3481112 h 4108535"/>
                <a:gd name="connsiteX19" fmla="*/ 1447496 w 2487611"/>
                <a:gd name="connsiteY19" fmla="*/ 3297380 h 4108535"/>
                <a:gd name="connsiteX20" fmla="*/ 1355591 w 2487611"/>
                <a:gd name="connsiteY20" fmla="*/ 3182538 h 4108535"/>
                <a:gd name="connsiteX21" fmla="*/ 803026 w 2487611"/>
                <a:gd name="connsiteY21" fmla="*/ 2874973 h 4108535"/>
                <a:gd name="connsiteX22" fmla="*/ 1689473 w 2487611"/>
                <a:gd name="connsiteY22" fmla="*/ 2874973 h 4108535"/>
                <a:gd name="connsiteX23" fmla="*/ 1482985 w 2487611"/>
                <a:gd name="connsiteY23" fmla="*/ 3155021 h 4108535"/>
                <a:gd name="connsiteX24" fmla="*/ 1009514 w 2487611"/>
                <a:gd name="connsiteY24" fmla="*/ 3155021 h 4108535"/>
                <a:gd name="connsiteX25" fmla="*/ 803026 w 2487611"/>
                <a:gd name="connsiteY25" fmla="*/ 2874973 h 4108535"/>
                <a:gd name="connsiteX26" fmla="*/ 1246249 w 2487611"/>
                <a:gd name="connsiteY26" fmla="*/ 1574908 h 4108535"/>
                <a:gd name="connsiteX27" fmla="*/ 1346518 w 2487611"/>
                <a:gd name="connsiteY27" fmla="*/ 1675177 h 4108535"/>
                <a:gd name="connsiteX28" fmla="*/ 1246249 w 2487611"/>
                <a:gd name="connsiteY28" fmla="*/ 1775446 h 4108535"/>
                <a:gd name="connsiteX29" fmla="*/ 1145980 w 2487611"/>
                <a:gd name="connsiteY29" fmla="*/ 1675177 h 4108535"/>
                <a:gd name="connsiteX30" fmla="*/ 1246249 w 2487611"/>
                <a:gd name="connsiteY30" fmla="*/ 1574908 h 4108535"/>
                <a:gd name="connsiteX31" fmla="*/ 1246249 w 2487611"/>
                <a:gd name="connsiteY31" fmla="*/ 1505402 h 4108535"/>
                <a:gd name="connsiteX32" fmla="*/ 1076474 w 2487611"/>
                <a:gd name="connsiteY32" fmla="*/ 1675177 h 4108535"/>
                <a:gd name="connsiteX33" fmla="*/ 1246249 w 2487611"/>
                <a:gd name="connsiteY33" fmla="*/ 1844952 h 4108535"/>
                <a:gd name="connsiteX34" fmla="*/ 1416024 w 2487611"/>
                <a:gd name="connsiteY34" fmla="*/ 1675177 h 4108535"/>
                <a:gd name="connsiteX35" fmla="*/ 1246249 w 2487611"/>
                <a:gd name="connsiteY35" fmla="*/ 1505402 h 4108535"/>
                <a:gd name="connsiteX36" fmla="*/ 1246249 w 2487611"/>
                <a:gd name="connsiteY36" fmla="*/ 752032 h 4108535"/>
                <a:gd name="connsiteX37" fmla="*/ 1446787 w 2487611"/>
                <a:gd name="connsiteY37" fmla="*/ 952570 h 4108535"/>
                <a:gd name="connsiteX38" fmla="*/ 1246249 w 2487611"/>
                <a:gd name="connsiteY38" fmla="*/ 1153108 h 4108535"/>
                <a:gd name="connsiteX39" fmla="*/ 1045711 w 2487611"/>
                <a:gd name="connsiteY39" fmla="*/ 952570 h 4108535"/>
                <a:gd name="connsiteX40" fmla="*/ 1246249 w 2487611"/>
                <a:gd name="connsiteY40" fmla="*/ 752032 h 4108535"/>
                <a:gd name="connsiteX41" fmla="*/ 1246249 w 2487611"/>
                <a:gd name="connsiteY41" fmla="*/ 613020 h 4108535"/>
                <a:gd name="connsiteX42" fmla="*/ 906699 w 2487611"/>
                <a:gd name="connsiteY42" fmla="*/ 952570 h 4108535"/>
                <a:gd name="connsiteX43" fmla="*/ 1246249 w 2487611"/>
                <a:gd name="connsiteY43" fmla="*/ 1292120 h 4108535"/>
                <a:gd name="connsiteX44" fmla="*/ 1585799 w 2487611"/>
                <a:gd name="connsiteY44" fmla="*/ 952570 h 4108535"/>
                <a:gd name="connsiteX45" fmla="*/ 1246249 w 2487611"/>
                <a:gd name="connsiteY45" fmla="*/ 613020 h 4108535"/>
                <a:gd name="connsiteX46" fmla="*/ 1247310 w 2487611"/>
                <a:gd name="connsiteY46" fmla="*/ 0 h 4108535"/>
                <a:gd name="connsiteX47" fmla="*/ 1243449 w 2487611"/>
                <a:gd name="connsiteY47" fmla="*/ 101721 h 4108535"/>
                <a:gd name="connsiteX48" fmla="*/ 1258169 w 2487611"/>
                <a:gd name="connsiteY48" fmla="*/ 3411 h 4108535"/>
                <a:gd name="connsiteX49" fmla="*/ 1891856 w 2487611"/>
                <a:gd name="connsiteY49" fmla="*/ 704009 h 4108535"/>
                <a:gd name="connsiteX50" fmla="*/ 2096831 w 2487611"/>
                <a:gd name="connsiteY50" fmla="*/ 1543276 h 4108535"/>
                <a:gd name="connsiteX51" fmla="*/ 2003408 w 2487611"/>
                <a:gd name="connsiteY51" fmla="*/ 2044861 h 4108535"/>
                <a:gd name="connsiteX52" fmla="*/ 2224895 w 2487611"/>
                <a:gd name="connsiteY52" fmla="*/ 2180221 h 4108535"/>
                <a:gd name="connsiteX53" fmla="*/ 2487611 w 2487611"/>
                <a:gd name="connsiteY53" fmla="*/ 2910376 h 4108535"/>
                <a:gd name="connsiteX54" fmla="*/ 1777602 w 2487611"/>
                <a:gd name="connsiteY54" fmla="*/ 2646390 h 4108535"/>
                <a:gd name="connsiteX55" fmla="*/ 1697050 w 2487611"/>
                <a:gd name="connsiteY55" fmla="*/ 2794370 h 4108535"/>
                <a:gd name="connsiteX56" fmla="*/ 789847 w 2487611"/>
                <a:gd name="connsiteY56" fmla="*/ 2794370 h 4108535"/>
                <a:gd name="connsiteX57" fmla="*/ 709405 w 2487611"/>
                <a:gd name="connsiteY57" fmla="*/ 2646615 h 4108535"/>
                <a:gd name="connsiteX58" fmla="*/ 0 w 2487611"/>
                <a:gd name="connsiteY58" fmla="*/ 2910376 h 4108535"/>
                <a:gd name="connsiteX59" fmla="*/ 262716 w 2487611"/>
                <a:gd name="connsiteY59" fmla="*/ 2180221 h 4108535"/>
                <a:gd name="connsiteX60" fmla="*/ 483603 w 2487611"/>
                <a:gd name="connsiteY60" fmla="*/ 2045227 h 4108535"/>
                <a:gd name="connsiteX61" fmla="*/ 390066 w 2487611"/>
                <a:gd name="connsiteY61" fmla="*/ 1543276 h 4108535"/>
                <a:gd name="connsiteX62" fmla="*/ 595041 w 2487611"/>
                <a:gd name="connsiteY62" fmla="*/ 704009 h 4108535"/>
                <a:gd name="connsiteX63" fmla="*/ 1247310 w 2487611"/>
                <a:gd name="connsiteY63" fmla="*/ 0 h 4108535"/>
                <a:gd name="connsiteX0" fmla="*/ 1355591 w 2487611"/>
                <a:gd name="connsiteY0" fmla="*/ 3182538 h 4108535"/>
                <a:gd name="connsiteX1" fmla="*/ 1668701 w 2487611"/>
                <a:gd name="connsiteY1" fmla="*/ 3483122 h 4108535"/>
                <a:gd name="connsiteX2" fmla="*/ 1698103 w 2487611"/>
                <a:gd name="connsiteY2" fmla="*/ 3826765 h 4108535"/>
                <a:gd name="connsiteX3" fmla="*/ 1503571 w 2487611"/>
                <a:gd name="connsiteY3" fmla="*/ 3609273 h 4108535"/>
                <a:gd name="connsiteX4" fmla="*/ 1461585 w 2487611"/>
                <a:gd name="connsiteY4" fmla="*/ 3823014 h 4108535"/>
                <a:gd name="connsiteX5" fmla="*/ 1244671 w 2487611"/>
                <a:gd name="connsiteY5" fmla="*/ 4108535 h 4108535"/>
                <a:gd name="connsiteX6" fmla="*/ 1079392 w 2487611"/>
                <a:gd name="connsiteY6" fmla="*/ 3802776 h 4108535"/>
                <a:gd name="connsiteX7" fmla="*/ 987763 w 2487611"/>
                <a:gd name="connsiteY7" fmla="*/ 3670578 h 4108535"/>
                <a:gd name="connsiteX8" fmla="*/ 854400 w 2487611"/>
                <a:gd name="connsiteY8" fmla="*/ 3737300 h 4108535"/>
                <a:gd name="connsiteX9" fmla="*/ 869102 w 2487611"/>
                <a:gd name="connsiteY9" fmla="*/ 3413885 h 4108535"/>
                <a:gd name="connsiteX10" fmla="*/ 1052587 w 2487611"/>
                <a:gd name="connsiteY10" fmla="*/ 3216340 h 4108535"/>
                <a:gd name="connsiteX11" fmla="*/ 1019981 w 2487611"/>
                <a:gd name="connsiteY11" fmla="*/ 3260363 h 4108535"/>
                <a:gd name="connsiteX12" fmla="*/ 1012121 w 2487611"/>
                <a:gd name="connsiteY12" fmla="*/ 3433280 h 4108535"/>
                <a:gd name="connsiteX13" fmla="*/ 1083424 w 2487611"/>
                <a:gd name="connsiteY13" fmla="*/ 3397607 h 4108535"/>
                <a:gd name="connsiteX14" fmla="*/ 1132416 w 2487611"/>
                <a:gd name="connsiteY14" fmla="*/ 3468287 h 4108535"/>
                <a:gd name="connsiteX15" fmla="*/ 1220783 w 2487611"/>
                <a:gd name="connsiteY15" fmla="*/ 3631764 h 4108535"/>
                <a:gd name="connsiteX16" fmla="*/ 1336759 w 2487611"/>
                <a:gd name="connsiteY16" fmla="*/ 3479107 h 4108535"/>
                <a:gd name="connsiteX17" fmla="*/ 1359207 w 2487611"/>
                <a:gd name="connsiteY17" fmla="*/ 3364828 h 4108535"/>
                <a:gd name="connsiteX18" fmla="*/ 1463216 w 2487611"/>
                <a:gd name="connsiteY18" fmla="*/ 3481112 h 4108535"/>
                <a:gd name="connsiteX19" fmla="*/ 1447496 w 2487611"/>
                <a:gd name="connsiteY19" fmla="*/ 3297380 h 4108535"/>
                <a:gd name="connsiteX20" fmla="*/ 1355591 w 2487611"/>
                <a:gd name="connsiteY20" fmla="*/ 3182538 h 4108535"/>
                <a:gd name="connsiteX21" fmla="*/ 803026 w 2487611"/>
                <a:gd name="connsiteY21" fmla="*/ 2874973 h 4108535"/>
                <a:gd name="connsiteX22" fmla="*/ 1689473 w 2487611"/>
                <a:gd name="connsiteY22" fmla="*/ 2874973 h 4108535"/>
                <a:gd name="connsiteX23" fmla="*/ 1482985 w 2487611"/>
                <a:gd name="connsiteY23" fmla="*/ 3155021 h 4108535"/>
                <a:gd name="connsiteX24" fmla="*/ 1009514 w 2487611"/>
                <a:gd name="connsiteY24" fmla="*/ 3155021 h 4108535"/>
                <a:gd name="connsiteX25" fmla="*/ 803026 w 2487611"/>
                <a:gd name="connsiteY25" fmla="*/ 2874973 h 4108535"/>
                <a:gd name="connsiteX26" fmla="*/ 1246249 w 2487611"/>
                <a:gd name="connsiteY26" fmla="*/ 1574908 h 4108535"/>
                <a:gd name="connsiteX27" fmla="*/ 1346518 w 2487611"/>
                <a:gd name="connsiteY27" fmla="*/ 1675177 h 4108535"/>
                <a:gd name="connsiteX28" fmla="*/ 1246249 w 2487611"/>
                <a:gd name="connsiteY28" fmla="*/ 1775446 h 4108535"/>
                <a:gd name="connsiteX29" fmla="*/ 1145980 w 2487611"/>
                <a:gd name="connsiteY29" fmla="*/ 1675177 h 4108535"/>
                <a:gd name="connsiteX30" fmla="*/ 1246249 w 2487611"/>
                <a:gd name="connsiteY30" fmla="*/ 1574908 h 4108535"/>
                <a:gd name="connsiteX31" fmla="*/ 1246249 w 2487611"/>
                <a:gd name="connsiteY31" fmla="*/ 1505402 h 4108535"/>
                <a:gd name="connsiteX32" fmla="*/ 1076474 w 2487611"/>
                <a:gd name="connsiteY32" fmla="*/ 1675177 h 4108535"/>
                <a:gd name="connsiteX33" fmla="*/ 1246249 w 2487611"/>
                <a:gd name="connsiteY33" fmla="*/ 1844952 h 4108535"/>
                <a:gd name="connsiteX34" fmla="*/ 1416024 w 2487611"/>
                <a:gd name="connsiteY34" fmla="*/ 1675177 h 4108535"/>
                <a:gd name="connsiteX35" fmla="*/ 1246249 w 2487611"/>
                <a:gd name="connsiteY35" fmla="*/ 1505402 h 4108535"/>
                <a:gd name="connsiteX36" fmla="*/ 1246249 w 2487611"/>
                <a:gd name="connsiteY36" fmla="*/ 752032 h 4108535"/>
                <a:gd name="connsiteX37" fmla="*/ 1446787 w 2487611"/>
                <a:gd name="connsiteY37" fmla="*/ 952570 h 4108535"/>
                <a:gd name="connsiteX38" fmla="*/ 1246249 w 2487611"/>
                <a:gd name="connsiteY38" fmla="*/ 1153108 h 4108535"/>
                <a:gd name="connsiteX39" fmla="*/ 1045711 w 2487611"/>
                <a:gd name="connsiteY39" fmla="*/ 952570 h 4108535"/>
                <a:gd name="connsiteX40" fmla="*/ 1246249 w 2487611"/>
                <a:gd name="connsiteY40" fmla="*/ 752032 h 4108535"/>
                <a:gd name="connsiteX41" fmla="*/ 1246249 w 2487611"/>
                <a:gd name="connsiteY41" fmla="*/ 613020 h 4108535"/>
                <a:gd name="connsiteX42" fmla="*/ 906699 w 2487611"/>
                <a:gd name="connsiteY42" fmla="*/ 952570 h 4108535"/>
                <a:gd name="connsiteX43" fmla="*/ 1246249 w 2487611"/>
                <a:gd name="connsiteY43" fmla="*/ 1292120 h 4108535"/>
                <a:gd name="connsiteX44" fmla="*/ 1585799 w 2487611"/>
                <a:gd name="connsiteY44" fmla="*/ 952570 h 4108535"/>
                <a:gd name="connsiteX45" fmla="*/ 1246249 w 2487611"/>
                <a:gd name="connsiteY45" fmla="*/ 613020 h 4108535"/>
                <a:gd name="connsiteX46" fmla="*/ 1247310 w 2487611"/>
                <a:gd name="connsiteY46" fmla="*/ 0 h 4108535"/>
                <a:gd name="connsiteX47" fmla="*/ 1243449 w 2487611"/>
                <a:gd name="connsiteY47" fmla="*/ 101721 h 4108535"/>
                <a:gd name="connsiteX48" fmla="*/ 1258169 w 2487611"/>
                <a:gd name="connsiteY48" fmla="*/ 3411 h 4108535"/>
                <a:gd name="connsiteX49" fmla="*/ 1891856 w 2487611"/>
                <a:gd name="connsiteY49" fmla="*/ 704009 h 4108535"/>
                <a:gd name="connsiteX50" fmla="*/ 2096831 w 2487611"/>
                <a:gd name="connsiteY50" fmla="*/ 1543276 h 4108535"/>
                <a:gd name="connsiteX51" fmla="*/ 2003408 w 2487611"/>
                <a:gd name="connsiteY51" fmla="*/ 2044861 h 4108535"/>
                <a:gd name="connsiteX52" fmla="*/ 2224895 w 2487611"/>
                <a:gd name="connsiteY52" fmla="*/ 2180221 h 4108535"/>
                <a:gd name="connsiteX53" fmla="*/ 2487611 w 2487611"/>
                <a:gd name="connsiteY53" fmla="*/ 2910376 h 4108535"/>
                <a:gd name="connsiteX54" fmla="*/ 1777602 w 2487611"/>
                <a:gd name="connsiteY54" fmla="*/ 2646390 h 4108535"/>
                <a:gd name="connsiteX55" fmla="*/ 1697050 w 2487611"/>
                <a:gd name="connsiteY55" fmla="*/ 2794370 h 4108535"/>
                <a:gd name="connsiteX56" fmla="*/ 789847 w 2487611"/>
                <a:gd name="connsiteY56" fmla="*/ 2794370 h 4108535"/>
                <a:gd name="connsiteX57" fmla="*/ 709405 w 2487611"/>
                <a:gd name="connsiteY57" fmla="*/ 2646615 h 4108535"/>
                <a:gd name="connsiteX58" fmla="*/ 0 w 2487611"/>
                <a:gd name="connsiteY58" fmla="*/ 2910376 h 4108535"/>
                <a:gd name="connsiteX59" fmla="*/ 262716 w 2487611"/>
                <a:gd name="connsiteY59" fmla="*/ 2180221 h 4108535"/>
                <a:gd name="connsiteX60" fmla="*/ 483603 w 2487611"/>
                <a:gd name="connsiteY60" fmla="*/ 2045227 h 4108535"/>
                <a:gd name="connsiteX61" fmla="*/ 390066 w 2487611"/>
                <a:gd name="connsiteY61" fmla="*/ 1543276 h 4108535"/>
                <a:gd name="connsiteX62" fmla="*/ 595041 w 2487611"/>
                <a:gd name="connsiteY62" fmla="*/ 704009 h 4108535"/>
                <a:gd name="connsiteX63" fmla="*/ 1247310 w 2487611"/>
                <a:gd name="connsiteY63" fmla="*/ 0 h 4108535"/>
                <a:gd name="connsiteX0" fmla="*/ 1355591 w 2487611"/>
                <a:gd name="connsiteY0" fmla="*/ 3182538 h 4108535"/>
                <a:gd name="connsiteX1" fmla="*/ 1668701 w 2487611"/>
                <a:gd name="connsiteY1" fmla="*/ 3483122 h 4108535"/>
                <a:gd name="connsiteX2" fmla="*/ 1698103 w 2487611"/>
                <a:gd name="connsiteY2" fmla="*/ 3826765 h 4108535"/>
                <a:gd name="connsiteX3" fmla="*/ 1503571 w 2487611"/>
                <a:gd name="connsiteY3" fmla="*/ 3609273 h 4108535"/>
                <a:gd name="connsiteX4" fmla="*/ 1461585 w 2487611"/>
                <a:gd name="connsiteY4" fmla="*/ 3823014 h 4108535"/>
                <a:gd name="connsiteX5" fmla="*/ 1244671 w 2487611"/>
                <a:gd name="connsiteY5" fmla="*/ 4108535 h 4108535"/>
                <a:gd name="connsiteX6" fmla="*/ 1079392 w 2487611"/>
                <a:gd name="connsiteY6" fmla="*/ 3802776 h 4108535"/>
                <a:gd name="connsiteX7" fmla="*/ 987763 w 2487611"/>
                <a:gd name="connsiteY7" fmla="*/ 3670578 h 4108535"/>
                <a:gd name="connsiteX8" fmla="*/ 854400 w 2487611"/>
                <a:gd name="connsiteY8" fmla="*/ 3737300 h 4108535"/>
                <a:gd name="connsiteX9" fmla="*/ 869102 w 2487611"/>
                <a:gd name="connsiteY9" fmla="*/ 3413885 h 4108535"/>
                <a:gd name="connsiteX10" fmla="*/ 1052587 w 2487611"/>
                <a:gd name="connsiteY10" fmla="*/ 3216340 h 4108535"/>
                <a:gd name="connsiteX11" fmla="*/ 1019981 w 2487611"/>
                <a:gd name="connsiteY11" fmla="*/ 3260363 h 4108535"/>
                <a:gd name="connsiteX12" fmla="*/ 1012121 w 2487611"/>
                <a:gd name="connsiteY12" fmla="*/ 3433280 h 4108535"/>
                <a:gd name="connsiteX13" fmla="*/ 1083424 w 2487611"/>
                <a:gd name="connsiteY13" fmla="*/ 3397607 h 4108535"/>
                <a:gd name="connsiteX14" fmla="*/ 1132416 w 2487611"/>
                <a:gd name="connsiteY14" fmla="*/ 3468287 h 4108535"/>
                <a:gd name="connsiteX15" fmla="*/ 1220783 w 2487611"/>
                <a:gd name="connsiteY15" fmla="*/ 3631764 h 4108535"/>
                <a:gd name="connsiteX16" fmla="*/ 1336759 w 2487611"/>
                <a:gd name="connsiteY16" fmla="*/ 3479107 h 4108535"/>
                <a:gd name="connsiteX17" fmla="*/ 1359207 w 2487611"/>
                <a:gd name="connsiteY17" fmla="*/ 3364828 h 4108535"/>
                <a:gd name="connsiteX18" fmla="*/ 1463216 w 2487611"/>
                <a:gd name="connsiteY18" fmla="*/ 3481112 h 4108535"/>
                <a:gd name="connsiteX19" fmla="*/ 1447496 w 2487611"/>
                <a:gd name="connsiteY19" fmla="*/ 3297380 h 4108535"/>
                <a:gd name="connsiteX20" fmla="*/ 1355591 w 2487611"/>
                <a:gd name="connsiteY20" fmla="*/ 3182538 h 4108535"/>
                <a:gd name="connsiteX21" fmla="*/ 803026 w 2487611"/>
                <a:gd name="connsiteY21" fmla="*/ 2874973 h 4108535"/>
                <a:gd name="connsiteX22" fmla="*/ 1689473 w 2487611"/>
                <a:gd name="connsiteY22" fmla="*/ 2874973 h 4108535"/>
                <a:gd name="connsiteX23" fmla="*/ 1482985 w 2487611"/>
                <a:gd name="connsiteY23" fmla="*/ 3155021 h 4108535"/>
                <a:gd name="connsiteX24" fmla="*/ 1009514 w 2487611"/>
                <a:gd name="connsiteY24" fmla="*/ 3155021 h 4108535"/>
                <a:gd name="connsiteX25" fmla="*/ 803026 w 2487611"/>
                <a:gd name="connsiteY25" fmla="*/ 2874973 h 4108535"/>
                <a:gd name="connsiteX26" fmla="*/ 1246249 w 2487611"/>
                <a:gd name="connsiteY26" fmla="*/ 1574908 h 4108535"/>
                <a:gd name="connsiteX27" fmla="*/ 1346518 w 2487611"/>
                <a:gd name="connsiteY27" fmla="*/ 1675177 h 4108535"/>
                <a:gd name="connsiteX28" fmla="*/ 1246249 w 2487611"/>
                <a:gd name="connsiteY28" fmla="*/ 1775446 h 4108535"/>
                <a:gd name="connsiteX29" fmla="*/ 1145980 w 2487611"/>
                <a:gd name="connsiteY29" fmla="*/ 1675177 h 4108535"/>
                <a:gd name="connsiteX30" fmla="*/ 1246249 w 2487611"/>
                <a:gd name="connsiteY30" fmla="*/ 1574908 h 4108535"/>
                <a:gd name="connsiteX31" fmla="*/ 1246249 w 2487611"/>
                <a:gd name="connsiteY31" fmla="*/ 1505402 h 4108535"/>
                <a:gd name="connsiteX32" fmla="*/ 1076474 w 2487611"/>
                <a:gd name="connsiteY32" fmla="*/ 1675177 h 4108535"/>
                <a:gd name="connsiteX33" fmla="*/ 1246249 w 2487611"/>
                <a:gd name="connsiteY33" fmla="*/ 1844952 h 4108535"/>
                <a:gd name="connsiteX34" fmla="*/ 1416024 w 2487611"/>
                <a:gd name="connsiteY34" fmla="*/ 1675177 h 4108535"/>
                <a:gd name="connsiteX35" fmla="*/ 1246249 w 2487611"/>
                <a:gd name="connsiteY35" fmla="*/ 1505402 h 4108535"/>
                <a:gd name="connsiteX36" fmla="*/ 1246249 w 2487611"/>
                <a:gd name="connsiteY36" fmla="*/ 752032 h 4108535"/>
                <a:gd name="connsiteX37" fmla="*/ 1446787 w 2487611"/>
                <a:gd name="connsiteY37" fmla="*/ 952570 h 4108535"/>
                <a:gd name="connsiteX38" fmla="*/ 1246249 w 2487611"/>
                <a:gd name="connsiteY38" fmla="*/ 1153108 h 4108535"/>
                <a:gd name="connsiteX39" fmla="*/ 1045711 w 2487611"/>
                <a:gd name="connsiteY39" fmla="*/ 952570 h 4108535"/>
                <a:gd name="connsiteX40" fmla="*/ 1246249 w 2487611"/>
                <a:gd name="connsiteY40" fmla="*/ 752032 h 4108535"/>
                <a:gd name="connsiteX41" fmla="*/ 1246249 w 2487611"/>
                <a:gd name="connsiteY41" fmla="*/ 613020 h 4108535"/>
                <a:gd name="connsiteX42" fmla="*/ 906699 w 2487611"/>
                <a:gd name="connsiteY42" fmla="*/ 952570 h 4108535"/>
                <a:gd name="connsiteX43" fmla="*/ 1246249 w 2487611"/>
                <a:gd name="connsiteY43" fmla="*/ 1292120 h 4108535"/>
                <a:gd name="connsiteX44" fmla="*/ 1585799 w 2487611"/>
                <a:gd name="connsiteY44" fmla="*/ 952570 h 4108535"/>
                <a:gd name="connsiteX45" fmla="*/ 1246249 w 2487611"/>
                <a:gd name="connsiteY45" fmla="*/ 613020 h 4108535"/>
                <a:gd name="connsiteX46" fmla="*/ 1247310 w 2487611"/>
                <a:gd name="connsiteY46" fmla="*/ 0 h 4108535"/>
                <a:gd name="connsiteX47" fmla="*/ 1243449 w 2487611"/>
                <a:gd name="connsiteY47" fmla="*/ 101721 h 4108535"/>
                <a:gd name="connsiteX48" fmla="*/ 1258169 w 2487611"/>
                <a:gd name="connsiteY48" fmla="*/ 3411 h 4108535"/>
                <a:gd name="connsiteX49" fmla="*/ 1891856 w 2487611"/>
                <a:gd name="connsiteY49" fmla="*/ 704009 h 4108535"/>
                <a:gd name="connsiteX50" fmla="*/ 2096831 w 2487611"/>
                <a:gd name="connsiteY50" fmla="*/ 1543276 h 4108535"/>
                <a:gd name="connsiteX51" fmla="*/ 2003408 w 2487611"/>
                <a:gd name="connsiteY51" fmla="*/ 2044861 h 4108535"/>
                <a:gd name="connsiteX52" fmla="*/ 2224895 w 2487611"/>
                <a:gd name="connsiteY52" fmla="*/ 2180221 h 4108535"/>
                <a:gd name="connsiteX53" fmla="*/ 2487611 w 2487611"/>
                <a:gd name="connsiteY53" fmla="*/ 2910376 h 4108535"/>
                <a:gd name="connsiteX54" fmla="*/ 1777602 w 2487611"/>
                <a:gd name="connsiteY54" fmla="*/ 2646390 h 4108535"/>
                <a:gd name="connsiteX55" fmla="*/ 1697050 w 2487611"/>
                <a:gd name="connsiteY55" fmla="*/ 2794370 h 4108535"/>
                <a:gd name="connsiteX56" fmla="*/ 789847 w 2487611"/>
                <a:gd name="connsiteY56" fmla="*/ 2794370 h 4108535"/>
                <a:gd name="connsiteX57" fmla="*/ 709405 w 2487611"/>
                <a:gd name="connsiteY57" fmla="*/ 2646615 h 4108535"/>
                <a:gd name="connsiteX58" fmla="*/ 0 w 2487611"/>
                <a:gd name="connsiteY58" fmla="*/ 2910376 h 4108535"/>
                <a:gd name="connsiteX59" fmla="*/ 262716 w 2487611"/>
                <a:gd name="connsiteY59" fmla="*/ 2180221 h 4108535"/>
                <a:gd name="connsiteX60" fmla="*/ 483603 w 2487611"/>
                <a:gd name="connsiteY60" fmla="*/ 2045227 h 4108535"/>
                <a:gd name="connsiteX61" fmla="*/ 390066 w 2487611"/>
                <a:gd name="connsiteY61" fmla="*/ 1543276 h 4108535"/>
                <a:gd name="connsiteX62" fmla="*/ 595041 w 2487611"/>
                <a:gd name="connsiteY62" fmla="*/ 704009 h 4108535"/>
                <a:gd name="connsiteX63" fmla="*/ 1247310 w 2487611"/>
                <a:gd name="connsiteY63" fmla="*/ 0 h 4108535"/>
                <a:gd name="connsiteX0" fmla="*/ 1355591 w 2487611"/>
                <a:gd name="connsiteY0" fmla="*/ 3182538 h 4108535"/>
                <a:gd name="connsiteX1" fmla="*/ 1668701 w 2487611"/>
                <a:gd name="connsiteY1" fmla="*/ 3483122 h 4108535"/>
                <a:gd name="connsiteX2" fmla="*/ 1698103 w 2487611"/>
                <a:gd name="connsiteY2" fmla="*/ 3826765 h 4108535"/>
                <a:gd name="connsiteX3" fmla="*/ 1503571 w 2487611"/>
                <a:gd name="connsiteY3" fmla="*/ 3609273 h 4108535"/>
                <a:gd name="connsiteX4" fmla="*/ 1461585 w 2487611"/>
                <a:gd name="connsiteY4" fmla="*/ 3823014 h 4108535"/>
                <a:gd name="connsiteX5" fmla="*/ 1244671 w 2487611"/>
                <a:gd name="connsiteY5" fmla="*/ 4108535 h 4108535"/>
                <a:gd name="connsiteX6" fmla="*/ 1079392 w 2487611"/>
                <a:gd name="connsiteY6" fmla="*/ 3802776 h 4108535"/>
                <a:gd name="connsiteX7" fmla="*/ 987763 w 2487611"/>
                <a:gd name="connsiteY7" fmla="*/ 3670578 h 4108535"/>
                <a:gd name="connsiteX8" fmla="*/ 854400 w 2487611"/>
                <a:gd name="connsiteY8" fmla="*/ 3737300 h 4108535"/>
                <a:gd name="connsiteX9" fmla="*/ 869102 w 2487611"/>
                <a:gd name="connsiteY9" fmla="*/ 3413885 h 4108535"/>
                <a:gd name="connsiteX10" fmla="*/ 1052587 w 2487611"/>
                <a:gd name="connsiteY10" fmla="*/ 3216340 h 4108535"/>
                <a:gd name="connsiteX11" fmla="*/ 1019981 w 2487611"/>
                <a:gd name="connsiteY11" fmla="*/ 3260363 h 4108535"/>
                <a:gd name="connsiteX12" fmla="*/ 1012121 w 2487611"/>
                <a:gd name="connsiteY12" fmla="*/ 3433280 h 4108535"/>
                <a:gd name="connsiteX13" fmla="*/ 1083424 w 2487611"/>
                <a:gd name="connsiteY13" fmla="*/ 3397607 h 4108535"/>
                <a:gd name="connsiteX14" fmla="*/ 1132416 w 2487611"/>
                <a:gd name="connsiteY14" fmla="*/ 3468287 h 4108535"/>
                <a:gd name="connsiteX15" fmla="*/ 1220783 w 2487611"/>
                <a:gd name="connsiteY15" fmla="*/ 3631764 h 4108535"/>
                <a:gd name="connsiteX16" fmla="*/ 1336759 w 2487611"/>
                <a:gd name="connsiteY16" fmla="*/ 3479107 h 4108535"/>
                <a:gd name="connsiteX17" fmla="*/ 1359207 w 2487611"/>
                <a:gd name="connsiteY17" fmla="*/ 3364828 h 4108535"/>
                <a:gd name="connsiteX18" fmla="*/ 1463216 w 2487611"/>
                <a:gd name="connsiteY18" fmla="*/ 3481112 h 4108535"/>
                <a:gd name="connsiteX19" fmla="*/ 1447496 w 2487611"/>
                <a:gd name="connsiteY19" fmla="*/ 3297380 h 4108535"/>
                <a:gd name="connsiteX20" fmla="*/ 1355591 w 2487611"/>
                <a:gd name="connsiteY20" fmla="*/ 3182538 h 4108535"/>
                <a:gd name="connsiteX21" fmla="*/ 803026 w 2487611"/>
                <a:gd name="connsiteY21" fmla="*/ 2874973 h 4108535"/>
                <a:gd name="connsiteX22" fmla="*/ 1689473 w 2487611"/>
                <a:gd name="connsiteY22" fmla="*/ 2874973 h 4108535"/>
                <a:gd name="connsiteX23" fmla="*/ 1482985 w 2487611"/>
                <a:gd name="connsiteY23" fmla="*/ 3155021 h 4108535"/>
                <a:gd name="connsiteX24" fmla="*/ 1009514 w 2487611"/>
                <a:gd name="connsiteY24" fmla="*/ 3155021 h 4108535"/>
                <a:gd name="connsiteX25" fmla="*/ 803026 w 2487611"/>
                <a:gd name="connsiteY25" fmla="*/ 2874973 h 4108535"/>
                <a:gd name="connsiteX26" fmla="*/ 1246249 w 2487611"/>
                <a:gd name="connsiteY26" fmla="*/ 1574908 h 4108535"/>
                <a:gd name="connsiteX27" fmla="*/ 1346518 w 2487611"/>
                <a:gd name="connsiteY27" fmla="*/ 1675177 h 4108535"/>
                <a:gd name="connsiteX28" fmla="*/ 1246249 w 2487611"/>
                <a:gd name="connsiteY28" fmla="*/ 1775446 h 4108535"/>
                <a:gd name="connsiteX29" fmla="*/ 1145980 w 2487611"/>
                <a:gd name="connsiteY29" fmla="*/ 1675177 h 4108535"/>
                <a:gd name="connsiteX30" fmla="*/ 1246249 w 2487611"/>
                <a:gd name="connsiteY30" fmla="*/ 1574908 h 4108535"/>
                <a:gd name="connsiteX31" fmla="*/ 1246249 w 2487611"/>
                <a:gd name="connsiteY31" fmla="*/ 1505402 h 4108535"/>
                <a:gd name="connsiteX32" fmla="*/ 1076474 w 2487611"/>
                <a:gd name="connsiteY32" fmla="*/ 1675177 h 4108535"/>
                <a:gd name="connsiteX33" fmla="*/ 1246249 w 2487611"/>
                <a:gd name="connsiteY33" fmla="*/ 1844952 h 4108535"/>
                <a:gd name="connsiteX34" fmla="*/ 1416024 w 2487611"/>
                <a:gd name="connsiteY34" fmla="*/ 1675177 h 4108535"/>
                <a:gd name="connsiteX35" fmla="*/ 1246249 w 2487611"/>
                <a:gd name="connsiteY35" fmla="*/ 1505402 h 4108535"/>
                <a:gd name="connsiteX36" fmla="*/ 1246249 w 2487611"/>
                <a:gd name="connsiteY36" fmla="*/ 752032 h 4108535"/>
                <a:gd name="connsiteX37" fmla="*/ 1446787 w 2487611"/>
                <a:gd name="connsiteY37" fmla="*/ 952570 h 4108535"/>
                <a:gd name="connsiteX38" fmla="*/ 1246249 w 2487611"/>
                <a:gd name="connsiteY38" fmla="*/ 1153108 h 4108535"/>
                <a:gd name="connsiteX39" fmla="*/ 1045711 w 2487611"/>
                <a:gd name="connsiteY39" fmla="*/ 952570 h 4108535"/>
                <a:gd name="connsiteX40" fmla="*/ 1246249 w 2487611"/>
                <a:gd name="connsiteY40" fmla="*/ 752032 h 4108535"/>
                <a:gd name="connsiteX41" fmla="*/ 1246249 w 2487611"/>
                <a:gd name="connsiteY41" fmla="*/ 613020 h 4108535"/>
                <a:gd name="connsiteX42" fmla="*/ 906699 w 2487611"/>
                <a:gd name="connsiteY42" fmla="*/ 952570 h 4108535"/>
                <a:gd name="connsiteX43" fmla="*/ 1246249 w 2487611"/>
                <a:gd name="connsiteY43" fmla="*/ 1292120 h 4108535"/>
                <a:gd name="connsiteX44" fmla="*/ 1585799 w 2487611"/>
                <a:gd name="connsiteY44" fmla="*/ 952570 h 4108535"/>
                <a:gd name="connsiteX45" fmla="*/ 1246249 w 2487611"/>
                <a:gd name="connsiteY45" fmla="*/ 613020 h 4108535"/>
                <a:gd name="connsiteX46" fmla="*/ 1247310 w 2487611"/>
                <a:gd name="connsiteY46" fmla="*/ 0 h 4108535"/>
                <a:gd name="connsiteX47" fmla="*/ 1243449 w 2487611"/>
                <a:gd name="connsiteY47" fmla="*/ 101721 h 4108535"/>
                <a:gd name="connsiteX48" fmla="*/ 1258169 w 2487611"/>
                <a:gd name="connsiteY48" fmla="*/ 3411 h 4108535"/>
                <a:gd name="connsiteX49" fmla="*/ 1891856 w 2487611"/>
                <a:gd name="connsiteY49" fmla="*/ 704009 h 4108535"/>
                <a:gd name="connsiteX50" fmla="*/ 2096831 w 2487611"/>
                <a:gd name="connsiteY50" fmla="*/ 1543276 h 4108535"/>
                <a:gd name="connsiteX51" fmla="*/ 2003408 w 2487611"/>
                <a:gd name="connsiteY51" fmla="*/ 2044861 h 4108535"/>
                <a:gd name="connsiteX52" fmla="*/ 2224895 w 2487611"/>
                <a:gd name="connsiteY52" fmla="*/ 2180221 h 4108535"/>
                <a:gd name="connsiteX53" fmla="*/ 2487611 w 2487611"/>
                <a:gd name="connsiteY53" fmla="*/ 2910376 h 4108535"/>
                <a:gd name="connsiteX54" fmla="*/ 1777602 w 2487611"/>
                <a:gd name="connsiteY54" fmla="*/ 2646390 h 4108535"/>
                <a:gd name="connsiteX55" fmla="*/ 1697050 w 2487611"/>
                <a:gd name="connsiteY55" fmla="*/ 2794370 h 4108535"/>
                <a:gd name="connsiteX56" fmla="*/ 789847 w 2487611"/>
                <a:gd name="connsiteY56" fmla="*/ 2794370 h 4108535"/>
                <a:gd name="connsiteX57" fmla="*/ 709405 w 2487611"/>
                <a:gd name="connsiteY57" fmla="*/ 2646615 h 4108535"/>
                <a:gd name="connsiteX58" fmla="*/ 0 w 2487611"/>
                <a:gd name="connsiteY58" fmla="*/ 2910376 h 4108535"/>
                <a:gd name="connsiteX59" fmla="*/ 262716 w 2487611"/>
                <a:gd name="connsiteY59" fmla="*/ 2180221 h 4108535"/>
                <a:gd name="connsiteX60" fmla="*/ 483603 w 2487611"/>
                <a:gd name="connsiteY60" fmla="*/ 2045227 h 4108535"/>
                <a:gd name="connsiteX61" fmla="*/ 390066 w 2487611"/>
                <a:gd name="connsiteY61" fmla="*/ 1543276 h 4108535"/>
                <a:gd name="connsiteX62" fmla="*/ 595041 w 2487611"/>
                <a:gd name="connsiteY62" fmla="*/ 704009 h 4108535"/>
                <a:gd name="connsiteX63" fmla="*/ 1247310 w 2487611"/>
                <a:gd name="connsiteY63" fmla="*/ 0 h 4108535"/>
                <a:gd name="connsiteX0" fmla="*/ 1355591 w 2487611"/>
                <a:gd name="connsiteY0" fmla="*/ 3191732 h 4117729"/>
                <a:gd name="connsiteX1" fmla="*/ 1668701 w 2487611"/>
                <a:gd name="connsiteY1" fmla="*/ 3492316 h 4117729"/>
                <a:gd name="connsiteX2" fmla="*/ 1698103 w 2487611"/>
                <a:gd name="connsiteY2" fmla="*/ 3835959 h 4117729"/>
                <a:gd name="connsiteX3" fmla="*/ 1503571 w 2487611"/>
                <a:gd name="connsiteY3" fmla="*/ 3618467 h 4117729"/>
                <a:gd name="connsiteX4" fmla="*/ 1461585 w 2487611"/>
                <a:gd name="connsiteY4" fmla="*/ 3832208 h 4117729"/>
                <a:gd name="connsiteX5" fmla="*/ 1244671 w 2487611"/>
                <a:gd name="connsiteY5" fmla="*/ 4117729 h 4117729"/>
                <a:gd name="connsiteX6" fmla="*/ 1079392 w 2487611"/>
                <a:gd name="connsiteY6" fmla="*/ 3811970 h 4117729"/>
                <a:gd name="connsiteX7" fmla="*/ 987763 w 2487611"/>
                <a:gd name="connsiteY7" fmla="*/ 3679772 h 4117729"/>
                <a:gd name="connsiteX8" fmla="*/ 854400 w 2487611"/>
                <a:gd name="connsiteY8" fmla="*/ 3746494 h 4117729"/>
                <a:gd name="connsiteX9" fmla="*/ 869102 w 2487611"/>
                <a:gd name="connsiteY9" fmla="*/ 3423079 h 4117729"/>
                <a:gd name="connsiteX10" fmla="*/ 1052587 w 2487611"/>
                <a:gd name="connsiteY10" fmla="*/ 3225534 h 4117729"/>
                <a:gd name="connsiteX11" fmla="*/ 1019981 w 2487611"/>
                <a:gd name="connsiteY11" fmla="*/ 3269557 h 4117729"/>
                <a:gd name="connsiteX12" fmla="*/ 1012121 w 2487611"/>
                <a:gd name="connsiteY12" fmla="*/ 3442474 h 4117729"/>
                <a:gd name="connsiteX13" fmla="*/ 1083424 w 2487611"/>
                <a:gd name="connsiteY13" fmla="*/ 3406801 h 4117729"/>
                <a:gd name="connsiteX14" fmla="*/ 1132416 w 2487611"/>
                <a:gd name="connsiteY14" fmla="*/ 3477481 h 4117729"/>
                <a:gd name="connsiteX15" fmla="*/ 1220783 w 2487611"/>
                <a:gd name="connsiteY15" fmla="*/ 3640958 h 4117729"/>
                <a:gd name="connsiteX16" fmla="*/ 1336759 w 2487611"/>
                <a:gd name="connsiteY16" fmla="*/ 3488301 h 4117729"/>
                <a:gd name="connsiteX17" fmla="*/ 1359207 w 2487611"/>
                <a:gd name="connsiteY17" fmla="*/ 3374022 h 4117729"/>
                <a:gd name="connsiteX18" fmla="*/ 1463216 w 2487611"/>
                <a:gd name="connsiteY18" fmla="*/ 3490306 h 4117729"/>
                <a:gd name="connsiteX19" fmla="*/ 1447496 w 2487611"/>
                <a:gd name="connsiteY19" fmla="*/ 3306574 h 4117729"/>
                <a:gd name="connsiteX20" fmla="*/ 1355591 w 2487611"/>
                <a:gd name="connsiteY20" fmla="*/ 3191732 h 4117729"/>
                <a:gd name="connsiteX21" fmla="*/ 803026 w 2487611"/>
                <a:gd name="connsiteY21" fmla="*/ 2884167 h 4117729"/>
                <a:gd name="connsiteX22" fmla="*/ 1689473 w 2487611"/>
                <a:gd name="connsiteY22" fmla="*/ 2884167 h 4117729"/>
                <a:gd name="connsiteX23" fmla="*/ 1482985 w 2487611"/>
                <a:gd name="connsiteY23" fmla="*/ 3164215 h 4117729"/>
                <a:gd name="connsiteX24" fmla="*/ 1009514 w 2487611"/>
                <a:gd name="connsiteY24" fmla="*/ 3164215 h 4117729"/>
                <a:gd name="connsiteX25" fmla="*/ 803026 w 2487611"/>
                <a:gd name="connsiteY25" fmla="*/ 2884167 h 4117729"/>
                <a:gd name="connsiteX26" fmla="*/ 1246249 w 2487611"/>
                <a:gd name="connsiteY26" fmla="*/ 1584102 h 4117729"/>
                <a:gd name="connsiteX27" fmla="*/ 1346518 w 2487611"/>
                <a:gd name="connsiteY27" fmla="*/ 1684371 h 4117729"/>
                <a:gd name="connsiteX28" fmla="*/ 1246249 w 2487611"/>
                <a:gd name="connsiteY28" fmla="*/ 1784640 h 4117729"/>
                <a:gd name="connsiteX29" fmla="*/ 1145980 w 2487611"/>
                <a:gd name="connsiteY29" fmla="*/ 1684371 h 4117729"/>
                <a:gd name="connsiteX30" fmla="*/ 1246249 w 2487611"/>
                <a:gd name="connsiteY30" fmla="*/ 1584102 h 4117729"/>
                <a:gd name="connsiteX31" fmla="*/ 1246249 w 2487611"/>
                <a:gd name="connsiteY31" fmla="*/ 1514596 h 4117729"/>
                <a:gd name="connsiteX32" fmla="*/ 1076474 w 2487611"/>
                <a:gd name="connsiteY32" fmla="*/ 1684371 h 4117729"/>
                <a:gd name="connsiteX33" fmla="*/ 1246249 w 2487611"/>
                <a:gd name="connsiteY33" fmla="*/ 1854146 h 4117729"/>
                <a:gd name="connsiteX34" fmla="*/ 1416024 w 2487611"/>
                <a:gd name="connsiteY34" fmla="*/ 1684371 h 4117729"/>
                <a:gd name="connsiteX35" fmla="*/ 1246249 w 2487611"/>
                <a:gd name="connsiteY35" fmla="*/ 1514596 h 4117729"/>
                <a:gd name="connsiteX36" fmla="*/ 1246249 w 2487611"/>
                <a:gd name="connsiteY36" fmla="*/ 761226 h 4117729"/>
                <a:gd name="connsiteX37" fmla="*/ 1446787 w 2487611"/>
                <a:gd name="connsiteY37" fmla="*/ 961764 h 4117729"/>
                <a:gd name="connsiteX38" fmla="*/ 1246249 w 2487611"/>
                <a:gd name="connsiteY38" fmla="*/ 1162302 h 4117729"/>
                <a:gd name="connsiteX39" fmla="*/ 1045711 w 2487611"/>
                <a:gd name="connsiteY39" fmla="*/ 961764 h 4117729"/>
                <a:gd name="connsiteX40" fmla="*/ 1246249 w 2487611"/>
                <a:gd name="connsiteY40" fmla="*/ 761226 h 4117729"/>
                <a:gd name="connsiteX41" fmla="*/ 1246249 w 2487611"/>
                <a:gd name="connsiteY41" fmla="*/ 622214 h 4117729"/>
                <a:gd name="connsiteX42" fmla="*/ 906699 w 2487611"/>
                <a:gd name="connsiteY42" fmla="*/ 961764 h 4117729"/>
                <a:gd name="connsiteX43" fmla="*/ 1246249 w 2487611"/>
                <a:gd name="connsiteY43" fmla="*/ 1301314 h 4117729"/>
                <a:gd name="connsiteX44" fmla="*/ 1585799 w 2487611"/>
                <a:gd name="connsiteY44" fmla="*/ 961764 h 4117729"/>
                <a:gd name="connsiteX45" fmla="*/ 1246249 w 2487611"/>
                <a:gd name="connsiteY45" fmla="*/ 622214 h 4117729"/>
                <a:gd name="connsiteX46" fmla="*/ 1237076 w 2487611"/>
                <a:gd name="connsiteY46" fmla="*/ 0 h 4117729"/>
                <a:gd name="connsiteX47" fmla="*/ 1243449 w 2487611"/>
                <a:gd name="connsiteY47" fmla="*/ 110915 h 4117729"/>
                <a:gd name="connsiteX48" fmla="*/ 1258169 w 2487611"/>
                <a:gd name="connsiteY48" fmla="*/ 12605 h 4117729"/>
                <a:gd name="connsiteX49" fmla="*/ 1891856 w 2487611"/>
                <a:gd name="connsiteY49" fmla="*/ 713203 h 4117729"/>
                <a:gd name="connsiteX50" fmla="*/ 2096831 w 2487611"/>
                <a:gd name="connsiteY50" fmla="*/ 1552470 h 4117729"/>
                <a:gd name="connsiteX51" fmla="*/ 2003408 w 2487611"/>
                <a:gd name="connsiteY51" fmla="*/ 2054055 h 4117729"/>
                <a:gd name="connsiteX52" fmla="*/ 2224895 w 2487611"/>
                <a:gd name="connsiteY52" fmla="*/ 2189415 h 4117729"/>
                <a:gd name="connsiteX53" fmla="*/ 2487611 w 2487611"/>
                <a:gd name="connsiteY53" fmla="*/ 2919570 h 4117729"/>
                <a:gd name="connsiteX54" fmla="*/ 1777602 w 2487611"/>
                <a:gd name="connsiteY54" fmla="*/ 2655584 h 4117729"/>
                <a:gd name="connsiteX55" fmla="*/ 1697050 w 2487611"/>
                <a:gd name="connsiteY55" fmla="*/ 2803564 h 4117729"/>
                <a:gd name="connsiteX56" fmla="*/ 789847 w 2487611"/>
                <a:gd name="connsiteY56" fmla="*/ 2803564 h 4117729"/>
                <a:gd name="connsiteX57" fmla="*/ 709405 w 2487611"/>
                <a:gd name="connsiteY57" fmla="*/ 2655809 h 4117729"/>
                <a:gd name="connsiteX58" fmla="*/ 0 w 2487611"/>
                <a:gd name="connsiteY58" fmla="*/ 2919570 h 4117729"/>
                <a:gd name="connsiteX59" fmla="*/ 262716 w 2487611"/>
                <a:gd name="connsiteY59" fmla="*/ 2189415 h 4117729"/>
                <a:gd name="connsiteX60" fmla="*/ 483603 w 2487611"/>
                <a:gd name="connsiteY60" fmla="*/ 2054421 h 4117729"/>
                <a:gd name="connsiteX61" fmla="*/ 390066 w 2487611"/>
                <a:gd name="connsiteY61" fmla="*/ 1552470 h 4117729"/>
                <a:gd name="connsiteX62" fmla="*/ 595041 w 2487611"/>
                <a:gd name="connsiteY62" fmla="*/ 713203 h 4117729"/>
                <a:gd name="connsiteX63" fmla="*/ 1237076 w 2487611"/>
                <a:gd name="connsiteY63" fmla="*/ 0 h 4117729"/>
                <a:gd name="connsiteX0" fmla="*/ 1355591 w 2487611"/>
                <a:gd name="connsiteY0" fmla="*/ 3197172 h 4123169"/>
                <a:gd name="connsiteX1" fmla="*/ 1668701 w 2487611"/>
                <a:gd name="connsiteY1" fmla="*/ 3497756 h 4123169"/>
                <a:gd name="connsiteX2" fmla="*/ 1698103 w 2487611"/>
                <a:gd name="connsiteY2" fmla="*/ 3841399 h 4123169"/>
                <a:gd name="connsiteX3" fmla="*/ 1503571 w 2487611"/>
                <a:gd name="connsiteY3" fmla="*/ 3623907 h 4123169"/>
                <a:gd name="connsiteX4" fmla="*/ 1461585 w 2487611"/>
                <a:gd name="connsiteY4" fmla="*/ 3837648 h 4123169"/>
                <a:gd name="connsiteX5" fmla="*/ 1244671 w 2487611"/>
                <a:gd name="connsiteY5" fmla="*/ 4123169 h 4123169"/>
                <a:gd name="connsiteX6" fmla="*/ 1079392 w 2487611"/>
                <a:gd name="connsiteY6" fmla="*/ 3817410 h 4123169"/>
                <a:gd name="connsiteX7" fmla="*/ 987763 w 2487611"/>
                <a:gd name="connsiteY7" fmla="*/ 3685212 h 4123169"/>
                <a:gd name="connsiteX8" fmla="*/ 854400 w 2487611"/>
                <a:gd name="connsiteY8" fmla="*/ 3751934 h 4123169"/>
                <a:gd name="connsiteX9" fmla="*/ 869102 w 2487611"/>
                <a:gd name="connsiteY9" fmla="*/ 3428519 h 4123169"/>
                <a:gd name="connsiteX10" fmla="*/ 1052587 w 2487611"/>
                <a:gd name="connsiteY10" fmla="*/ 3230974 h 4123169"/>
                <a:gd name="connsiteX11" fmla="*/ 1019981 w 2487611"/>
                <a:gd name="connsiteY11" fmla="*/ 3274997 h 4123169"/>
                <a:gd name="connsiteX12" fmla="*/ 1012121 w 2487611"/>
                <a:gd name="connsiteY12" fmla="*/ 3447914 h 4123169"/>
                <a:gd name="connsiteX13" fmla="*/ 1083424 w 2487611"/>
                <a:gd name="connsiteY13" fmla="*/ 3412241 h 4123169"/>
                <a:gd name="connsiteX14" fmla="*/ 1132416 w 2487611"/>
                <a:gd name="connsiteY14" fmla="*/ 3482921 h 4123169"/>
                <a:gd name="connsiteX15" fmla="*/ 1220783 w 2487611"/>
                <a:gd name="connsiteY15" fmla="*/ 3646398 h 4123169"/>
                <a:gd name="connsiteX16" fmla="*/ 1336759 w 2487611"/>
                <a:gd name="connsiteY16" fmla="*/ 3493741 h 4123169"/>
                <a:gd name="connsiteX17" fmla="*/ 1359207 w 2487611"/>
                <a:gd name="connsiteY17" fmla="*/ 3379462 h 4123169"/>
                <a:gd name="connsiteX18" fmla="*/ 1463216 w 2487611"/>
                <a:gd name="connsiteY18" fmla="*/ 3495746 h 4123169"/>
                <a:gd name="connsiteX19" fmla="*/ 1447496 w 2487611"/>
                <a:gd name="connsiteY19" fmla="*/ 3312014 h 4123169"/>
                <a:gd name="connsiteX20" fmla="*/ 1355591 w 2487611"/>
                <a:gd name="connsiteY20" fmla="*/ 3197172 h 4123169"/>
                <a:gd name="connsiteX21" fmla="*/ 803026 w 2487611"/>
                <a:gd name="connsiteY21" fmla="*/ 2889607 h 4123169"/>
                <a:gd name="connsiteX22" fmla="*/ 1689473 w 2487611"/>
                <a:gd name="connsiteY22" fmla="*/ 2889607 h 4123169"/>
                <a:gd name="connsiteX23" fmla="*/ 1482985 w 2487611"/>
                <a:gd name="connsiteY23" fmla="*/ 3169655 h 4123169"/>
                <a:gd name="connsiteX24" fmla="*/ 1009514 w 2487611"/>
                <a:gd name="connsiteY24" fmla="*/ 3169655 h 4123169"/>
                <a:gd name="connsiteX25" fmla="*/ 803026 w 2487611"/>
                <a:gd name="connsiteY25" fmla="*/ 2889607 h 4123169"/>
                <a:gd name="connsiteX26" fmla="*/ 1246249 w 2487611"/>
                <a:gd name="connsiteY26" fmla="*/ 1589542 h 4123169"/>
                <a:gd name="connsiteX27" fmla="*/ 1346518 w 2487611"/>
                <a:gd name="connsiteY27" fmla="*/ 1689811 h 4123169"/>
                <a:gd name="connsiteX28" fmla="*/ 1246249 w 2487611"/>
                <a:gd name="connsiteY28" fmla="*/ 1790080 h 4123169"/>
                <a:gd name="connsiteX29" fmla="*/ 1145980 w 2487611"/>
                <a:gd name="connsiteY29" fmla="*/ 1689811 h 4123169"/>
                <a:gd name="connsiteX30" fmla="*/ 1246249 w 2487611"/>
                <a:gd name="connsiteY30" fmla="*/ 1589542 h 4123169"/>
                <a:gd name="connsiteX31" fmla="*/ 1246249 w 2487611"/>
                <a:gd name="connsiteY31" fmla="*/ 1520036 h 4123169"/>
                <a:gd name="connsiteX32" fmla="*/ 1076474 w 2487611"/>
                <a:gd name="connsiteY32" fmla="*/ 1689811 h 4123169"/>
                <a:gd name="connsiteX33" fmla="*/ 1246249 w 2487611"/>
                <a:gd name="connsiteY33" fmla="*/ 1859586 h 4123169"/>
                <a:gd name="connsiteX34" fmla="*/ 1416024 w 2487611"/>
                <a:gd name="connsiteY34" fmla="*/ 1689811 h 4123169"/>
                <a:gd name="connsiteX35" fmla="*/ 1246249 w 2487611"/>
                <a:gd name="connsiteY35" fmla="*/ 1520036 h 4123169"/>
                <a:gd name="connsiteX36" fmla="*/ 1246249 w 2487611"/>
                <a:gd name="connsiteY36" fmla="*/ 766666 h 4123169"/>
                <a:gd name="connsiteX37" fmla="*/ 1446787 w 2487611"/>
                <a:gd name="connsiteY37" fmla="*/ 967204 h 4123169"/>
                <a:gd name="connsiteX38" fmla="*/ 1246249 w 2487611"/>
                <a:gd name="connsiteY38" fmla="*/ 1167742 h 4123169"/>
                <a:gd name="connsiteX39" fmla="*/ 1045711 w 2487611"/>
                <a:gd name="connsiteY39" fmla="*/ 967204 h 4123169"/>
                <a:gd name="connsiteX40" fmla="*/ 1246249 w 2487611"/>
                <a:gd name="connsiteY40" fmla="*/ 766666 h 4123169"/>
                <a:gd name="connsiteX41" fmla="*/ 1246249 w 2487611"/>
                <a:gd name="connsiteY41" fmla="*/ 627654 h 4123169"/>
                <a:gd name="connsiteX42" fmla="*/ 906699 w 2487611"/>
                <a:gd name="connsiteY42" fmla="*/ 967204 h 4123169"/>
                <a:gd name="connsiteX43" fmla="*/ 1246249 w 2487611"/>
                <a:gd name="connsiteY43" fmla="*/ 1306754 h 4123169"/>
                <a:gd name="connsiteX44" fmla="*/ 1585799 w 2487611"/>
                <a:gd name="connsiteY44" fmla="*/ 967204 h 4123169"/>
                <a:gd name="connsiteX45" fmla="*/ 1246249 w 2487611"/>
                <a:gd name="connsiteY45" fmla="*/ 627654 h 4123169"/>
                <a:gd name="connsiteX46" fmla="*/ 1237076 w 2487611"/>
                <a:gd name="connsiteY46" fmla="*/ 5440 h 4123169"/>
                <a:gd name="connsiteX47" fmla="*/ 1243449 w 2487611"/>
                <a:gd name="connsiteY47" fmla="*/ 116355 h 4123169"/>
                <a:gd name="connsiteX48" fmla="*/ 1231224 w 2487611"/>
                <a:gd name="connsiteY48" fmla="*/ 0 h 4123169"/>
                <a:gd name="connsiteX49" fmla="*/ 1891856 w 2487611"/>
                <a:gd name="connsiteY49" fmla="*/ 718643 h 4123169"/>
                <a:gd name="connsiteX50" fmla="*/ 2096831 w 2487611"/>
                <a:gd name="connsiteY50" fmla="*/ 1557910 h 4123169"/>
                <a:gd name="connsiteX51" fmla="*/ 2003408 w 2487611"/>
                <a:gd name="connsiteY51" fmla="*/ 2059495 h 4123169"/>
                <a:gd name="connsiteX52" fmla="*/ 2224895 w 2487611"/>
                <a:gd name="connsiteY52" fmla="*/ 2194855 h 4123169"/>
                <a:gd name="connsiteX53" fmla="*/ 2487611 w 2487611"/>
                <a:gd name="connsiteY53" fmla="*/ 2925010 h 4123169"/>
                <a:gd name="connsiteX54" fmla="*/ 1777602 w 2487611"/>
                <a:gd name="connsiteY54" fmla="*/ 2661024 h 4123169"/>
                <a:gd name="connsiteX55" fmla="*/ 1697050 w 2487611"/>
                <a:gd name="connsiteY55" fmla="*/ 2809004 h 4123169"/>
                <a:gd name="connsiteX56" fmla="*/ 789847 w 2487611"/>
                <a:gd name="connsiteY56" fmla="*/ 2809004 h 4123169"/>
                <a:gd name="connsiteX57" fmla="*/ 709405 w 2487611"/>
                <a:gd name="connsiteY57" fmla="*/ 2661249 h 4123169"/>
                <a:gd name="connsiteX58" fmla="*/ 0 w 2487611"/>
                <a:gd name="connsiteY58" fmla="*/ 2925010 h 4123169"/>
                <a:gd name="connsiteX59" fmla="*/ 262716 w 2487611"/>
                <a:gd name="connsiteY59" fmla="*/ 2194855 h 4123169"/>
                <a:gd name="connsiteX60" fmla="*/ 483603 w 2487611"/>
                <a:gd name="connsiteY60" fmla="*/ 2059861 h 4123169"/>
                <a:gd name="connsiteX61" fmla="*/ 390066 w 2487611"/>
                <a:gd name="connsiteY61" fmla="*/ 1557910 h 4123169"/>
                <a:gd name="connsiteX62" fmla="*/ 595041 w 2487611"/>
                <a:gd name="connsiteY62" fmla="*/ 718643 h 4123169"/>
                <a:gd name="connsiteX63" fmla="*/ 1237076 w 2487611"/>
                <a:gd name="connsiteY63" fmla="*/ 5440 h 4123169"/>
                <a:gd name="connsiteX0" fmla="*/ 1355591 w 2487611"/>
                <a:gd name="connsiteY0" fmla="*/ 3197172 h 4123169"/>
                <a:gd name="connsiteX1" fmla="*/ 1668701 w 2487611"/>
                <a:gd name="connsiteY1" fmla="*/ 3497756 h 4123169"/>
                <a:gd name="connsiteX2" fmla="*/ 1698103 w 2487611"/>
                <a:gd name="connsiteY2" fmla="*/ 3841399 h 4123169"/>
                <a:gd name="connsiteX3" fmla="*/ 1503571 w 2487611"/>
                <a:gd name="connsiteY3" fmla="*/ 3623907 h 4123169"/>
                <a:gd name="connsiteX4" fmla="*/ 1461585 w 2487611"/>
                <a:gd name="connsiteY4" fmla="*/ 3837648 h 4123169"/>
                <a:gd name="connsiteX5" fmla="*/ 1244671 w 2487611"/>
                <a:gd name="connsiteY5" fmla="*/ 4123169 h 4123169"/>
                <a:gd name="connsiteX6" fmla="*/ 1079392 w 2487611"/>
                <a:gd name="connsiteY6" fmla="*/ 3817410 h 4123169"/>
                <a:gd name="connsiteX7" fmla="*/ 987763 w 2487611"/>
                <a:gd name="connsiteY7" fmla="*/ 3685212 h 4123169"/>
                <a:gd name="connsiteX8" fmla="*/ 854400 w 2487611"/>
                <a:gd name="connsiteY8" fmla="*/ 3751934 h 4123169"/>
                <a:gd name="connsiteX9" fmla="*/ 869102 w 2487611"/>
                <a:gd name="connsiteY9" fmla="*/ 3428519 h 4123169"/>
                <a:gd name="connsiteX10" fmla="*/ 1052587 w 2487611"/>
                <a:gd name="connsiteY10" fmla="*/ 3230974 h 4123169"/>
                <a:gd name="connsiteX11" fmla="*/ 1019981 w 2487611"/>
                <a:gd name="connsiteY11" fmla="*/ 3274997 h 4123169"/>
                <a:gd name="connsiteX12" fmla="*/ 1012121 w 2487611"/>
                <a:gd name="connsiteY12" fmla="*/ 3447914 h 4123169"/>
                <a:gd name="connsiteX13" fmla="*/ 1083424 w 2487611"/>
                <a:gd name="connsiteY13" fmla="*/ 3412241 h 4123169"/>
                <a:gd name="connsiteX14" fmla="*/ 1132416 w 2487611"/>
                <a:gd name="connsiteY14" fmla="*/ 3482921 h 4123169"/>
                <a:gd name="connsiteX15" fmla="*/ 1220783 w 2487611"/>
                <a:gd name="connsiteY15" fmla="*/ 3646398 h 4123169"/>
                <a:gd name="connsiteX16" fmla="*/ 1336759 w 2487611"/>
                <a:gd name="connsiteY16" fmla="*/ 3493741 h 4123169"/>
                <a:gd name="connsiteX17" fmla="*/ 1359207 w 2487611"/>
                <a:gd name="connsiteY17" fmla="*/ 3379462 h 4123169"/>
                <a:gd name="connsiteX18" fmla="*/ 1463216 w 2487611"/>
                <a:gd name="connsiteY18" fmla="*/ 3495746 h 4123169"/>
                <a:gd name="connsiteX19" fmla="*/ 1447496 w 2487611"/>
                <a:gd name="connsiteY19" fmla="*/ 3312014 h 4123169"/>
                <a:gd name="connsiteX20" fmla="*/ 1355591 w 2487611"/>
                <a:gd name="connsiteY20" fmla="*/ 3197172 h 4123169"/>
                <a:gd name="connsiteX21" fmla="*/ 803026 w 2487611"/>
                <a:gd name="connsiteY21" fmla="*/ 2889607 h 4123169"/>
                <a:gd name="connsiteX22" fmla="*/ 1689473 w 2487611"/>
                <a:gd name="connsiteY22" fmla="*/ 2889607 h 4123169"/>
                <a:gd name="connsiteX23" fmla="*/ 1482985 w 2487611"/>
                <a:gd name="connsiteY23" fmla="*/ 3169655 h 4123169"/>
                <a:gd name="connsiteX24" fmla="*/ 1009514 w 2487611"/>
                <a:gd name="connsiteY24" fmla="*/ 3169655 h 4123169"/>
                <a:gd name="connsiteX25" fmla="*/ 803026 w 2487611"/>
                <a:gd name="connsiteY25" fmla="*/ 2889607 h 4123169"/>
                <a:gd name="connsiteX26" fmla="*/ 1246249 w 2487611"/>
                <a:gd name="connsiteY26" fmla="*/ 1589542 h 4123169"/>
                <a:gd name="connsiteX27" fmla="*/ 1346518 w 2487611"/>
                <a:gd name="connsiteY27" fmla="*/ 1689811 h 4123169"/>
                <a:gd name="connsiteX28" fmla="*/ 1246249 w 2487611"/>
                <a:gd name="connsiteY28" fmla="*/ 1790080 h 4123169"/>
                <a:gd name="connsiteX29" fmla="*/ 1145980 w 2487611"/>
                <a:gd name="connsiteY29" fmla="*/ 1689811 h 4123169"/>
                <a:gd name="connsiteX30" fmla="*/ 1246249 w 2487611"/>
                <a:gd name="connsiteY30" fmla="*/ 1589542 h 4123169"/>
                <a:gd name="connsiteX31" fmla="*/ 1246249 w 2487611"/>
                <a:gd name="connsiteY31" fmla="*/ 1520036 h 4123169"/>
                <a:gd name="connsiteX32" fmla="*/ 1076474 w 2487611"/>
                <a:gd name="connsiteY32" fmla="*/ 1689811 h 4123169"/>
                <a:gd name="connsiteX33" fmla="*/ 1246249 w 2487611"/>
                <a:gd name="connsiteY33" fmla="*/ 1859586 h 4123169"/>
                <a:gd name="connsiteX34" fmla="*/ 1416024 w 2487611"/>
                <a:gd name="connsiteY34" fmla="*/ 1689811 h 4123169"/>
                <a:gd name="connsiteX35" fmla="*/ 1246249 w 2487611"/>
                <a:gd name="connsiteY35" fmla="*/ 1520036 h 4123169"/>
                <a:gd name="connsiteX36" fmla="*/ 1246249 w 2487611"/>
                <a:gd name="connsiteY36" fmla="*/ 766666 h 4123169"/>
                <a:gd name="connsiteX37" fmla="*/ 1446787 w 2487611"/>
                <a:gd name="connsiteY37" fmla="*/ 967204 h 4123169"/>
                <a:gd name="connsiteX38" fmla="*/ 1246249 w 2487611"/>
                <a:gd name="connsiteY38" fmla="*/ 1167742 h 4123169"/>
                <a:gd name="connsiteX39" fmla="*/ 1045711 w 2487611"/>
                <a:gd name="connsiteY39" fmla="*/ 967204 h 4123169"/>
                <a:gd name="connsiteX40" fmla="*/ 1246249 w 2487611"/>
                <a:gd name="connsiteY40" fmla="*/ 766666 h 4123169"/>
                <a:gd name="connsiteX41" fmla="*/ 1246249 w 2487611"/>
                <a:gd name="connsiteY41" fmla="*/ 627654 h 4123169"/>
                <a:gd name="connsiteX42" fmla="*/ 906699 w 2487611"/>
                <a:gd name="connsiteY42" fmla="*/ 967204 h 4123169"/>
                <a:gd name="connsiteX43" fmla="*/ 1246249 w 2487611"/>
                <a:gd name="connsiteY43" fmla="*/ 1306754 h 4123169"/>
                <a:gd name="connsiteX44" fmla="*/ 1585799 w 2487611"/>
                <a:gd name="connsiteY44" fmla="*/ 967204 h 4123169"/>
                <a:gd name="connsiteX45" fmla="*/ 1246249 w 2487611"/>
                <a:gd name="connsiteY45" fmla="*/ 627654 h 4123169"/>
                <a:gd name="connsiteX46" fmla="*/ 1238115 w 2487611"/>
                <a:gd name="connsiteY46" fmla="*/ 24870 h 4123169"/>
                <a:gd name="connsiteX47" fmla="*/ 1243449 w 2487611"/>
                <a:gd name="connsiteY47" fmla="*/ 116355 h 4123169"/>
                <a:gd name="connsiteX48" fmla="*/ 1231224 w 2487611"/>
                <a:gd name="connsiteY48" fmla="*/ 0 h 4123169"/>
                <a:gd name="connsiteX49" fmla="*/ 1891856 w 2487611"/>
                <a:gd name="connsiteY49" fmla="*/ 718643 h 4123169"/>
                <a:gd name="connsiteX50" fmla="*/ 2096831 w 2487611"/>
                <a:gd name="connsiteY50" fmla="*/ 1557910 h 4123169"/>
                <a:gd name="connsiteX51" fmla="*/ 2003408 w 2487611"/>
                <a:gd name="connsiteY51" fmla="*/ 2059495 h 4123169"/>
                <a:gd name="connsiteX52" fmla="*/ 2224895 w 2487611"/>
                <a:gd name="connsiteY52" fmla="*/ 2194855 h 4123169"/>
                <a:gd name="connsiteX53" fmla="*/ 2487611 w 2487611"/>
                <a:gd name="connsiteY53" fmla="*/ 2925010 h 4123169"/>
                <a:gd name="connsiteX54" fmla="*/ 1777602 w 2487611"/>
                <a:gd name="connsiteY54" fmla="*/ 2661024 h 4123169"/>
                <a:gd name="connsiteX55" fmla="*/ 1697050 w 2487611"/>
                <a:gd name="connsiteY55" fmla="*/ 2809004 h 4123169"/>
                <a:gd name="connsiteX56" fmla="*/ 789847 w 2487611"/>
                <a:gd name="connsiteY56" fmla="*/ 2809004 h 4123169"/>
                <a:gd name="connsiteX57" fmla="*/ 709405 w 2487611"/>
                <a:gd name="connsiteY57" fmla="*/ 2661249 h 4123169"/>
                <a:gd name="connsiteX58" fmla="*/ 0 w 2487611"/>
                <a:gd name="connsiteY58" fmla="*/ 2925010 h 4123169"/>
                <a:gd name="connsiteX59" fmla="*/ 262716 w 2487611"/>
                <a:gd name="connsiteY59" fmla="*/ 2194855 h 4123169"/>
                <a:gd name="connsiteX60" fmla="*/ 483603 w 2487611"/>
                <a:gd name="connsiteY60" fmla="*/ 2059861 h 4123169"/>
                <a:gd name="connsiteX61" fmla="*/ 390066 w 2487611"/>
                <a:gd name="connsiteY61" fmla="*/ 1557910 h 4123169"/>
                <a:gd name="connsiteX62" fmla="*/ 595041 w 2487611"/>
                <a:gd name="connsiteY62" fmla="*/ 718643 h 4123169"/>
                <a:gd name="connsiteX63" fmla="*/ 1238115 w 2487611"/>
                <a:gd name="connsiteY63" fmla="*/ 24870 h 4123169"/>
                <a:gd name="connsiteX0" fmla="*/ 1355591 w 2487611"/>
                <a:gd name="connsiteY0" fmla="*/ 3172302 h 4098299"/>
                <a:gd name="connsiteX1" fmla="*/ 1668701 w 2487611"/>
                <a:gd name="connsiteY1" fmla="*/ 3472886 h 4098299"/>
                <a:gd name="connsiteX2" fmla="*/ 1698103 w 2487611"/>
                <a:gd name="connsiteY2" fmla="*/ 3816529 h 4098299"/>
                <a:gd name="connsiteX3" fmla="*/ 1503571 w 2487611"/>
                <a:gd name="connsiteY3" fmla="*/ 3599037 h 4098299"/>
                <a:gd name="connsiteX4" fmla="*/ 1461585 w 2487611"/>
                <a:gd name="connsiteY4" fmla="*/ 3812778 h 4098299"/>
                <a:gd name="connsiteX5" fmla="*/ 1244671 w 2487611"/>
                <a:gd name="connsiteY5" fmla="*/ 4098299 h 4098299"/>
                <a:gd name="connsiteX6" fmla="*/ 1079392 w 2487611"/>
                <a:gd name="connsiteY6" fmla="*/ 3792540 h 4098299"/>
                <a:gd name="connsiteX7" fmla="*/ 987763 w 2487611"/>
                <a:gd name="connsiteY7" fmla="*/ 3660342 h 4098299"/>
                <a:gd name="connsiteX8" fmla="*/ 854400 w 2487611"/>
                <a:gd name="connsiteY8" fmla="*/ 3727064 h 4098299"/>
                <a:gd name="connsiteX9" fmla="*/ 869102 w 2487611"/>
                <a:gd name="connsiteY9" fmla="*/ 3403649 h 4098299"/>
                <a:gd name="connsiteX10" fmla="*/ 1052587 w 2487611"/>
                <a:gd name="connsiteY10" fmla="*/ 3206104 h 4098299"/>
                <a:gd name="connsiteX11" fmla="*/ 1019981 w 2487611"/>
                <a:gd name="connsiteY11" fmla="*/ 3250127 h 4098299"/>
                <a:gd name="connsiteX12" fmla="*/ 1012121 w 2487611"/>
                <a:gd name="connsiteY12" fmla="*/ 3423044 h 4098299"/>
                <a:gd name="connsiteX13" fmla="*/ 1083424 w 2487611"/>
                <a:gd name="connsiteY13" fmla="*/ 3387371 h 4098299"/>
                <a:gd name="connsiteX14" fmla="*/ 1132416 w 2487611"/>
                <a:gd name="connsiteY14" fmla="*/ 3458051 h 4098299"/>
                <a:gd name="connsiteX15" fmla="*/ 1220783 w 2487611"/>
                <a:gd name="connsiteY15" fmla="*/ 3621528 h 4098299"/>
                <a:gd name="connsiteX16" fmla="*/ 1336759 w 2487611"/>
                <a:gd name="connsiteY16" fmla="*/ 3468871 h 4098299"/>
                <a:gd name="connsiteX17" fmla="*/ 1359207 w 2487611"/>
                <a:gd name="connsiteY17" fmla="*/ 3354592 h 4098299"/>
                <a:gd name="connsiteX18" fmla="*/ 1463216 w 2487611"/>
                <a:gd name="connsiteY18" fmla="*/ 3470876 h 4098299"/>
                <a:gd name="connsiteX19" fmla="*/ 1447496 w 2487611"/>
                <a:gd name="connsiteY19" fmla="*/ 3287144 h 4098299"/>
                <a:gd name="connsiteX20" fmla="*/ 1355591 w 2487611"/>
                <a:gd name="connsiteY20" fmla="*/ 3172302 h 4098299"/>
                <a:gd name="connsiteX21" fmla="*/ 803026 w 2487611"/>
                <a:gd name="connsiteY21" fmla="*/ 2864737 h 4098299"/>
                <a:gd name="connsiteX22" fmla="*/ 1689473 w 2487611"/>
                <a:gd name="connsiteY22" fmla="*/ 2864737 h 4098299"/>
                <a:gd name="connsiteX23" fmla="*/ 1482985 w 2487611"/>
                <a:gd name="connsiteY23" fmla="*/ 3144785 h 4098299"/>
                <a:gd name="connsiteX24" fmla="*/ 1009514 w 2487611"/>
                <a:gd name="connsiteY24" fmla="*/ 3144785 h 4098299"/>
                <a:gd name="connsiteX25" fmla="*/ 803026 w 2487611"/>
                <a:gd name="connsiteY25" fmla="*/ 2864737 h 4098299"/>
                <a:gd name="connsiteX26" fmla="*/ 1246249 w 2487611"/>
                <a:gd name="connsiteY26" fmla="*/ 1564672 h 4098299"/>
                <a:gd name="connsiteX27" fmla="*/ 1346518 w 2487611"/>
                <a:gd name="connsiteY27" fmla="*/ 1664941 h 4098299"/>
                <a:gd name="connsiteX28" fmla="*/ 1246249 w 2487611"/>
                <a:gd name="connsiteY28" fmla="*/ 1765210 h 4098299"/>
                <a:gd name="connsiteX29" fmla="*/ 1145980 w 2487611"/>
                <a:gd name="connsiteY29" fmla="*/ 1664941 h 4098299"/>
                <a:gd name="connsiteX30" fmla="*/ 1246249 w 2487611"/>
                <a:gd name="connsiteY30" fmla="*/ 1564672 h 4098299"/>
                <a:gd name="connsiteX31" fmla="*/ 1246249 w 2487611"/>
                <a:gd name="connsiteY31" fmla="*/ 1495166 h 4098299"/>
                <a:gd name="connsiteX32" fmla="*/ 1076474 w 2487611"/>
                <a:gd name="connsiteY32" fmla="*/ 1664941 h 4098299"/>
                <a:gd name="connsiteX33" fmla="*/ 1246249 w 2487611"/>
                <a:gd name="connsiteY33" fmla="*/ 1834716 h 4098299"/>
                <a:gd name="connsiteX34" fmla="*/ 1416024 w 2487611"/>
                <a:gd name="connsiteY34" fmla="*/ 1664941 h 4098299"/>
                <a:gd name="connsiteX35" fmla="*/ 1246249 w 2487611"/>
                <a:gd name="connsiteY35" fmla="*/ 1495166 h 4098299"/>
                <a:gd name="connsiteX36" fmla="*/ 1246249 w 2487611"/>
                <a:gd name="connsiteY36" fmla="*/ 741796 h 4098299"/>
                <a:gd name="connsiteX37" fmla="*/ 1446787 w 2487611"/>
                <a:gd name="connsiteY37" fmla="*/ 942334 h 4098299"/>
                <a:gd name="connsiteX38" fmla="*/ 1246249 w 2487611"/>
                <a:gd name="connsiteY38" fmla="*/ 1142872 h 4098299"/>
                <a:gd name="connsiteX39" fmla="*/ 1045711 w 2487611"/>
                <a:gd name="connsiteY39" fmla="*/ 942334 h 4098299"/>
                <a:gd name="connsiteX40" fmla="*/ 1246249 w 2487611"/>
                <a:gd name="connsiteY40" fmla="*/ 741796 h 4098299"/>
                <a:gd name="connsiteX41" fmla="*/ 1246249 w 2487611"/>
                <a:gd name="connsiteY41" fmla="*/ 602784 h 4098299"/>
                <a:gd name="connsiteX42" fmla="*/ 906699 w 2487611"/>
                <a:gd name="connsiteY42" fmla="*/ 942334 h 4098299"/>
                <a:gd name="connsiteX43" fmla="*/ 1246249 w 2487611"/>
                <a:gd name="connsiteY43" fmla="*/ 1281884 h 4098299"/>
                <a:gd name="connsiteX44" fmla="*/ 1585799 w 2487611"/>
                <a:gd name="connsiteY44" fmla="*/ 942334 h 4098299"/>
                <a:gd name="connsiteX45" fmla="*/ 1246249 w 2487611"/>
                <a:gd name="connsiteY45" fmla="*/ 602784 h 4098299"/>
                <a:gd name="connsiteX46" fmla="*/ 1238115 w 2487611"/>
                <a:gd name="connsiteY46" fmla="*/ 0 h 4098299"/>
                <a:gd name="connsiteX47" fmla="*/ 1243449 w 2487611"/>
                <a:gd name="connsiteY47" fmla="*/ 91485 h 4098299"/>
                <a:gd name="connsiteX48" fmla="*/ 1229544 w 2487611"/>
                <a:gd name="connsiteY48" fmla="*/ 4448 h 4098299"/>
                <a:gd name="connsiteX49" fmla="*/ 1891856 w 2487611"/>
                <a:gd name="connsiteY49" fmla="*/ 693773 h 4098299"/>
                <a:gd name="connsiteX50" fmla="*/ 2096831 w 2487611"/>
                <a:gd name="connsiteY50" fmla="*/ 1533040 h 4098299"/>
                <a:gd name="connsiteX51" fmla="*/ 2003408 w 2487611"/>
                <a:gd name="connsiteY51" fmla="*/ 2034625 h 4098299"/>
                <a:gd name="connsiteX52" fmla="*/ 2224895 w 2487611"/>
                <a:gd name="connsiteY52" fmla="*/ 2169985 h 4098299"/>
                <a:gd name="connsiteX53" fmla="*/ 2487611 w 2487611"/>
                <a:gd name="connsiteY53" fmla="*/ 2900140 h 4098299"/>
                <a:gd name="connsiteX54" fmla="*/ 1777602 w 2487611"/>
                <a:gd name="connsiteY54" fmla="*/ 2636154 h 4098299"/>
                <a:gd name="connsiteX55" fmla="*/ 1697050 w 2487611"/>
                <a:gd name="connsiteY55" fmla="*/ 2784134 h 4098299"/>
                <a:gd name="connsiteX56" fmla="*/ 789847 w 2487611"/>
                <a:gd name="connsiteY56" fmla="*/ 2784134 h 4098299"/>
                <a:gd name="connsiteX57" fmla="*/ 709405 w 2487611"/>
                <a:gd name="connsiteY57" fmla="*/ 2636379 h 4098299"/>
                <a:gd name="connsiteX58" fmla="*/ 0 w 2487611"/>
                <a:gd name="connsiteY58" fmla="*/ 2900140 h 4098299"/>
                <a:gd name="connsiteX59" fmla="*/ 262716 w 2487611"/>
                <a:gd name="connsiteY59" fmla="*/ 2169985 h 4098299"/>
                <a:gd name="connsiteX60" fmla="*/ 483603 w 2487611"/>
                <a:gd name="connsiteY60" fmla="*/ 2034991 h 4098299"/>
                <a:gd name="connsiteX61" fmla="*/ 390066 w 2487611"/>
                <a:gd name="connsiteY61" fmla="*/ 1533040 h 4098299"/>
                <a:gd name="connsiteX62" fmla="*/ 595041 w 2487611"/>
                <a:gd name="connsiteY62" fmla="*/ 693773 h 4098299"/>
                <a:gd name="connsiteX63" fmla="*/ 1238115 w 2487611"/>
                <a:gd name="connsiteY63" fmla="*/ 0 h 4098299"/>
                <a:gd name="connsiteX0" fmla="*/ 1355591 w 2487611"/>
                <a:gd name="connsiteY0" fmla="*/ 3167854 h 4093851"/>
                <a:gd name="connsiteX1" fmla="*/ 1668701 w 2487611"/>
                <a:gd name="connsiteY1" fmla="*/ 3468438 h 4093851"/>
                <a:gd name="connsiteX2" fmla="*/ 1698103 w 2487611"/>
                <a:gd name="connsiteY2" fmla="*/ 3812081 h 4093851"/>
                <a:gd name="connsiteX3" fmla="*/ 1503571 w 2487611"/>
                <a:gd name="connsiteY3" fmla="*/ 3594589 h 4093851"/>
                <a:gd name="connsiteX4" fmla="*/ 1461585 w 2487611"/>
                <a:gd name="connsiteY4" fmla="*/ 3808330 h 4093851"/>
                <a:gd name="connsiteX5" fmla="*/ 1244671 w 2487611"/>
                <a:gd name="connsiteY5" fmla="*/ 4093851 h 4093851"/>
                <a:gd name="connsiteX6" fmla="*/ 1079392 w 2487611"/>
                <a:gd name="connsiteY6" fmla="*/ 3788092 h 4093851"/>
                <a:gd name="connsiteX7" fmla="*/ 987763 w 2487611"/>
                <a:gd name="connsiteY7" fmla="*/ 3655894 h 4093851"/>
                <a:gd name="connsiteX8" fmla="*/ 854400 w 2487611"/>
                <a:gd name="connsiteY8" fmla="*/ 3722616 h 4093851"/>
                <a:gd name="connsiteX9" fmla="*/ 869102 w 2487611"/>
                <a:gd name="connsiteY9" fmla="*/ 3399201 h 4093851"/>
                <a:gd name="connsiteX10" fmla="*/ 1052587 w 2487611"/>
                <a:gd name="connsiteY10" fmla="*/ 3201656 h 4093851"/>
                <a:gd name="connsiteX11" fmla="*/ 1019981 w 2487611"/>
                <a:gd name="connsiteY11" fmla="*/ 3245679 h 4093851"/>
                <a:gd name="connsiteX12" fmla="*/ 1012121 w 2487611"/>
                <a:gd name="connsiteY12" fmla="*/ 3418596 h 4093851"/>
                <a:gd name="connsiteX13" fmla="*/ 1083424 w 2487611"/>
                <a:gd name="connsiteY13" fmla="*/ 3382923 h 4093851"/>
                <a:gd name="connsiteX14" fmla="*/ 1132416 w 2487611"/>
                <a:gd name="connsiteY14" fmla="*/ 3453603 h 4093851"/>
                <a:gd name="connsiteX15" fmla="*/ 1220783 w 2487611"/>
                <a:gd name="connsiteY15" fmla="*/ 3617080 h 4093851"/>
                <a:gd name="connsiteX16" fmla="*/ 1336759 w 2487611"/>
                <a:gd name="connsiteY16" fmla="*/ 3464423 h 4093851"/>
                <a:gd name="connsiteX17" fmla="*/ 1359207 w 2487611"/>
                <a:gd name="connsiteY17" fmla="*/ 3350144 h 4093851"/>
                <a:gd name="connsiteX18" fmla="*/ 1463216 w 2487611"/>
                <a:gd name="connsiteY18" fmla="*/ 3466428 h 4093851"/>
                <a:gd name="connsiteX19" fmla="*/ 1447496 w 2487611"/>
                <a:gd name="connsiteY19" fmla="*/ 3282696 h 4093851"/>
                <a:gd name="connsiteX20" fmla="*/ 1355591 w 2487611"/>
                <a:gd name="connsiteY20" fmla="*/ 3167854 h 4093851"/>
                <a:gd name="connsiteX21" fmla="*/ 803026 w 2487611"/>
                <a:gd name="connsiteY21" fmla="*/ 2860289 h 4093851"/>
                <a:gd name="connsiteX22" fmla="*/ 1689473 w 2487611"/>
                <a:gd name="connsiteY22" fmla="*/ 2860289 h 4093851"/>
                <a:gd name="connsiteX23" fmla="*/ 1482985 w 2487611"/>
                <a:gd name="connsiteY23" fmla="*/ 3140337 h 4093851"/>
                <a:gd name="connsiteX24" fmla="*/ 1009514 w 2487611"/>
                <a:gd name="connsiteY24" fmla="*/ 3140337 h 4093851"/>
                <a:gd name="connsiteX25" fmla="*/ 803026 w 2487611"/>
                <a:gd name="connsiteY25" fmla="*/ 2860289 h 4093851"/>
                <a:gd name="connsiteX26" fmla="*/ 1246249 w 2487611"/>
                <a:gd name="connsiteY26" fmla="*/ 1560224 h 4093851"/>
                <a:gd name="connsiteX27" fmla="*/ 1346518 w 2487611"/>
                <a:gd name="connsiteY27" fmla="*/ 1660493 h 4093851"/>
                <a:gd name="connsiteX28" fmla="*/ 1246249 w 2487611"/>
                <a:gd name="connsiteY28" fmla="*/ 1760762 h 4093851"/>
                <a:gd name="connsiteX29" fmla="*/ 1145980 w 2487611"/>
                <a:gd name="connsiteY29" fmla="*/ 1660493 h 4093851"/>
                <a:gd name="connsiteX30" fmla="*/ 1246249 w 2487611"/>
                <a:gd name="connsiteY30" fmla="*/ 1560224 h 4093851"/>
                <a:gd name="connsiteX31" fmla="*/ 1246249 w 2487611"/>
                <a:gd name="connsiteY31" fmla="*/ 1490718 h 4093851"/>
                <a:gd name="connsiteX32" fmla="*/ 1076474 w 2487611"/>
                <a:gd name="connsiteY32" fmla="*/ 1660493 h 4093851"/>
                <a:gd name="connsiteX33" fmla="*/ 1246249 w 2487611"/>
                <a:gd name="connsiteY33" fmla="*/ 1830268 h 4093851"/>
                <a:gd name="connsiteX34" fmla="*/ 1416024 w 2487611"/>
                <a:gd name="connsiteY34" fmla="*/ 1660493 h 4093851"/>
                <a:gd name="connsiteX35" fmla="*/ 1246249 w 2487611"/>
                <a:gd name="connsiteY35" fmla="*/ 1490718 h 4093851"/>
                <a:gd name="connsiteX36" fmla="*/ 1246249 w 2487611"/>
                <a:gd name="connsiteY36" fmla="*/ 737348 h 4093851"/>
                <a:gd name="connsiteX37" fmla="*/ 1446787 w 2487611"/>
                <a:gd name="connsiteY37" fmla="*/ 937886 h 4093851"/>
                <a:gd name="connsiteX38" fmla="*/ 1246249 w 2487611"/>
                <a:gd name="connsiteY38" fmla="*/ 1138424 h 4093851"/>
                <a:gd name="connsiteX39" fmla="*/ 1045711 w 2487611"/>
                <a:gd name="connsiteY39" fmla="*/ 937886 h 4093851"/>
                <a:gd name="connsiteX40" fmla="*/ 1246249 w 2487611"/>
                <a:gd name="connsiteY40" fmla="*/ 737348 h 4093851"/>
                <a:gd name="connsiteX41" fmla="*/ 1246249 w 2487611"/>
                <a:gd name="connsiteY41" fmla="*/ 598336 h 4093851"/>
                <a:gd name="connsiteX42" fmla="*/ 906699 w 2487611"/>
                <a:gd name="connsiteY42" fmla="*/ 937886 h 4093851"/>
                <a:gd name="connsiteX43" fmla="*/ 1246249 w 2487611"/>
                <a:gd name="connsiteY43" fmla="*/ 1277436 h 4093851"/>
                <a:gd name="connsiteX44" fmla="*/ 1585799 w 2487611"/>
                <a:gd name="connsiteY44" fmla="*/ 937886 h 4093851"/>
                <a:gd name="connsiteX45" fmla="*/ 1246249 w 2487611"/>
                <a:gd name="connsiteY45" fmla="*/ 598336 h 4093851"/>
                <a:gd name="connsiteX46" fmla="*/ 1225855 w 2487611"/>
                <a:gd name="connsiteY46" fmla="*/ 9198 h 4093851"/>
                <a:gd name="connsiteX47" fmla="*/ 1243449 w 2487611"/>
                <a:gd name="connsiteY47" fmla="*/ 87037 h 4093851"/>
                <a:gd name="connsiteX48" fmla="*/ 1229544 w 2487611"/>
                <a:gd name="connsiteY48" fmla="*/ 0 h 4093851"/>
                <a:gd name="connsiteX49" fmla="*/ 1891856 w 2487611"/>
                <a:gd name="connsiteY49" fmla="*/ 689325 h 4093851"/>
                <a:gd name="connsiteX50" fmla="*/ 2096831 w 2487611"/>
                <a:gd name="connsiteY50" fmla="*/ 1528592 h 4093851"/>
                <a:gd name="connsiteX51" fmla="*/ 2003408 w 2487611"/>
                <a:gd name="connsiteY51" fmla="*/ 2030177 h 4093851"/>
                <a:gd name="connsiteX52" fmla="*/ 2224895 w 2487611"/>
                <a:gd name="connsiteY52" fmla="*/ 2165537 h 4093851"/>
                <a:gd name="connsiteX53" fmla="*/ 2487611 w 2487611"/>
                <a:gd name="connsiteY53" fmla="*/ 2895692 h 4093851"/>
                <a:gd name="connsiteX54" fmla="*/ 1777602 w 2487611"/>
                <a:gd name="connsiteY54" fmla="*/ 2631706 h 4093851"/>
                <a:gd name="connsiteX55" fmla="*/ 1697050 w 2487611"/>
                <a:gd name="connsiteY55" fmla="*/ 2779686 h 4093851"/>
                <a:gd name="connsiteX56" fmla="*/ 789847 w 2487611"/>
                <a:gd name="connsiteY56" fmla="*/ 2779686 h 4093851"/>
                <a:gd name="connsiteX57" fmla="*/ 709405 w 2487611"/>
                <a:gd name="connsiteY57" fmla="*/ 2631931 h 4093851"/>
                <a:gd name="connsiteX58" fmla="*/ 0 w 2487611"/>
                <a:gd name="connsiteY58" fmla="*/ 2895692 h 4093851"/>
                <a:gd name="connsiteX59" fmla="*/ 262716 w 2487611"/>
                <a:gd name="connsiteY59" fmla="*/ 2165537 h 4093851"/>
                <a:gd name="connsiteX60" fmla="*/ 483603 w 2487611"/>
                <a:gd name="connsiteY60" fmla="*/ 2030543 h 4093851"/>
                <a:gd name="connsiteX61" fmla="*/ 390066 w 2487611"/>
                <a:gd name="connsiteY61" fmla="*/ 1528592 h 4093851"/>
                <a:gd name="connsiteX62" fmla="*/ 595041 w 2487611"/>
                <a:gd name="connsiteY62" fmla="*/ 689325 h 4093851"/>
                <a:gd name="connsiteX63" fmla="*/ 1225855 w 2487611"/>
                <a:gd name="connsiteY63" fmla="*/ 9198 h 4093851"/>
                <a:gd name="connsiteX0" fmla="*/ 1355591 w 2487611"/>
                <a:gd name="connsiteY0" fmla="*/ 3167854 h 4093851"/>
                <a:gd name="connsiteX1" fmla="*/ 1668701 w 2487611"/>
                <a:gd name="connsiteY1" fmla="*/ 3468438 h 4093851"/>
                <a:gd name="connsiteX2" fmla="*/ 1698103 w 2487611"/>
                <a:gd name="connsiteY2" fmla="*/ 3812081 h 4093851"/>
                <a:gd name="connsiteX3" fmla="*/ 1503571 w 2487611"/>
                <a:gd name="connsiteY3" fmla="*/ 3594589 h 4093851"/>
                <a:gd name="connsiteX4" fmla="*/ 1461585 w 2487611"/>
                <a:gd name="connsiteY4" fmla="*/ 3808330 h 4093851"/>
                <a:gd name="connsiteX5" fmla="*/ 1244671 w 2487611"/>
                <a:gd name="connsiteY5" fmla="*/ 4093851 h 4093851"/>
                <a:gd name="connsiteX6" fmla="*/ 1079392 w 2487611"/>
                <a:gd name="connsiteY6" fmla="*/ 3788092 h 4093851"/>
                <a:gd name="connsiteX7" fmla="*/ 987763 w 2487611"/>
                <a:gd name="connsiteY7" fmla="*/ 3655894 h 4093851"/>
                <a:gd name="connsiteX8" fmla="*/ 854400 w 2487611"/>
                <a:gd name="connsiteY8" fmla="*/ 3722616 h 4093851"/>
                <a:gd name="connsiteX9" fmla="*/ 869102 w 2487611"/>
                <a:gd name="connsiteY9" fmla="*/ 3399201 h 4093851"/>
                <a:gd name="connsiteX10" fmla="*/ 1052587 w 2487611"/>
                <a:gd name="connsiteY10" fmla="*/ 3201656 h 4093851"/>
                <a:gd name="connsiteX11" fmla="*/ 1019981 w 2487611"/>
                <a:gd name="connsiteY11" fmla="*/ 3245679 h 4093851"/>
                <a:gd name="connsiteX12" fmla="*/ 1012121 w 2487611"/>
                <a:gd name="connsiteY12" fmla="*/ 3418596 h 4093851"/>
                <a:gd name="connsiteX13" fmla="*/ 1083424 w 2487611"/>
                <a:gd name="connsiteY13" fmla="*/ 3382923 h 4093851"/>
                <a:gd name="connsiteX14" fmla="*/ 1132416 w 2487611"/>
                <a:gd name="connsiteY14" fmla="*/ 3453603 h 4093851"/>
                <a:gd name="connsiteX15" fmla="*/ 1220783 w 2487611"/>
                <a:gd name="connsiteY15" fmla="*/ 3617080 h 4093851"/>
                <a:gd name="connsiteX16" fmla="*/ 1336759 w 2487611"/>
                <a:gd name="connsiteY16" fmla="*/ 3464423 h 4093851"/>
                <a:gd name="connsiteX17" fmla="*/ 1359207 w 2487611"/>
                <a:gd name="connsiteY17" fmla="*/ 3350144 h 4093851"/>
                <a:gd name="connsiteX18" fmla="*/ 1463216 w 2487611"/>
                <a:gd name="connsiteY18" fmla="*/ 3466428 h 4093851"/>
                <a:gd name="connsiteX19" fmla="*/ 1447496 w 2487611"/>
                <a:gd name="connsiteY19" fmla="*/ 3282696 h 4093851"/>
                <a:gd name="connsiteX20" fmla="*/ 1355591 w 2487611"/>
                <a:gd name="connsiteY20" fmla="*/ 3167854 h 4093851"/>
                <a:gd name="connsiteX21" fmla="*/ 803026 w 2487611"/>
                <a:gd name="connsiteY21" fmla="*/ 2860289 h 4093851"/>
                <a:gd name="connsiteX22" fmla="*/ 1689473 w 2487611"/>
                <a:gd name="connsiteY22" fmla="*/ 2860289 h 4093851"/>
                <a:gd name="connsiteX23" fmla="*/ 1482985 w 2487611"/>
                <a:gd name="connsiteY23" fmla="*/ 3140337 h 4093851"/>
                <a:gd name="connsiteX24" fmla="*/ 1009514 w 2487611"/>
                <a:gd name="connsiteY24" fmla="*/ 3140337 h 4093851"/>
                <a:gd name="connsiteX25" fmla="*/ 803026 w 2487611"/>
                <a:gd name="connsiteY25" fmla="*/ 2860289 h 4093851"/>
                <a:gd name="connsiteX26" fmla="*/ 1246249 w 2487611"/>
                <a:gd name="connsiteY26" fmla="*/ 1560224 h 4093851"/>
                <a:gd name="connsiteX27" fmla="*/ 1346518 w 2487611"/>
                <a:gd name="connsiteY27" fmla="*/ 1660493 h 4093851"/>
                <a:gd name="connsiteX28" fmla="*/ 1246249 w 2487611"/>
                <a:gd name="connsiteY28" fmla="*/ 1760762 h 4093851"/>
                <a:gd name="connsiteX29" fmla="*/ 1145980 w 2487611"/>
                <a:gd name="connsiteY29" fmla="*/ 1660493 h 4093851"/>
                <a:gd name="connsiteX30" fmla="*/ 1246249 w 2487611"/>
                <a:gd name="connsiteY30" fmla="*/ 1560224 h 4093851"/>
                <a:gd name="connsiteX31" fmla="*/ 1246249 w 2487611"/>
                <a:gd name="connsiteY31" fmla="*/ 1490718 h 4093851"/>
                <a:gd name="connsiteX32" fmla="*/ 1076474 w 2487611"/>
                <a:gd name="connsiteY32" fmla="*/ 1660493 h 4093851"/>
                <a:gd name="connsiteX33" fmla="*/ 1246249 w 2487611"/>
                <a:gd name="connsiteY33" fmla="*/ 1830268 h 4093851"/>
                <a:gd name="connsiteX34" fmla="*/ 1416024 w 2487611"/>
                <a:gd name="connsiteY34" fmla="*/ 1660493 h 4093851"/>
                <a:gd name="connsiteX35" fmla="*/ 1246249 w 2487611"/>
                <a:gd name="connsiteY35" fmla="*/ 1490718 h 4093851"/>
                <a:gd name="connsiteX36" fmla="*/ 1246249 w 2487611"/>
                <a:gd name="connsiteY36" fmla="*/ 737348 h 4093851"/>
                <a:gd name="connsiteX37" fmla="*/ 1446787 w 2487611"/>
                <a:gd name="connsiteY37" fmla="*/ 937886 h 4093851"/>
                <a:gd name="connsiteX38" fmla="*/ 1246249 w 2487611"/>
                <a:gd name="connsiteY38" fmla="*/ 1138424 h 4093851"/>
                <a:gd name="connsiteX39" fmla="*/ 1045711 w 2487611"/>
                <a:gd name="connsiteY39" fmla="*/ 937886 h 4093851"/>
                <a:gd name="connsiteX40" fmla="*/ 1246249 w 2487611"/>
                <a:gd name="connsiteY40" fmla="*/ 737348 h 4093851"/>
                <a:gd name="connsiteX41" fmla="*/ 1246249 w 2487611"/>
                <a:gd name="connsiteY41" fmla="*/ 598336 h 4093851"/>
                <a:gd name="connsiteX42" fmla="*/ 906699 w 2487611"/>
                <a:gd name="connsiteY42" fmla="*/ 937886 h 4093851"/>
                <a:gd name="connsiteX43" fmla="*/ 1246249 w 2487611"/>
                <a:gd name="connsiteY43" fmla="*/ 1277436 h 4093851"/>
                <a:gd name="connsiteX44" fmla="*/ 1585799 w 2487611"/>
                <a:gd name="connsiteY44" fmla="*/ 937886 h 4093851"/>
                <a:gd name="connsiteX45" fmla="*/ 1246249 w 2487611"/>
                <a:gd name="connsiteY45" fmla="*/ 598336 h 4093851"/>
                <a:gd name="connsiteX46" fmla="*/ 1225855 w 2487611"/>
                <a:gd name="connsiteY46" fmla="*/ 9198 h 4093851"/>
                <a:gd name="connsiteX47" fmla="*/ 1229544 w 2487611"/>
                <a:gd name="connsiteY47" fmla="*/ 0 h 4093851"/>
                <a:gd name="connsiteX48" fmla="*/ 1891856 w 2487611"/>
                <a:gd name="connsiteY48" fmla="*/ 689325 h 4093851"/>
                <a:gd name="connsiteX49" fmla="*/ 2096831 w 2487611"/>
                <a:gd name="connsiteY49" fmla="*/ 1528592 h 4093851"/>
                <a:gd name="connsiteX50" fmla="*/ 2003408 w 2487611"/>
                <a:gd name="connsiteY50" fmla="*/ 2030177 h 4093851"/>
                <a:gd name="connsiteX51" fmla="*/ 2224895 w 2487611"/>
                <a:gd name="connsiteY51" fmla="*/ 2165537 h 4093851"/>
                <a:gd name="connsiteX52" fmla="*/ 2487611 w 2487611"/>
                <a:gd name="connsiteY52" fmla="*/ 2895692 h 4093851"/>
                <a:gd name="connsiteX53" fmla="*/ 1777602 w 2487611"/>
                <a:gd name="connsiteY53" fmla="*/ 2631706 h 4093851"/>
                <a:gd name="connsiteX54" fmla="*/ 1697050 w 2487611"/>
                <a:gd name="connsiteY54" fmla="*/ 2779686 h 4093851"/>
                <a:gd name="connsiteX55" fmla="*/ 789847 w 2487611"/>
                <a:gd name="connsiteY55" fmla="*/ 2779686 h 4093851"/>
                <a:gd name="connsiteX56" fmla="*/ 709405 w 2487611"/>
                <a:gd name="connsiteY56" fmla="*/ 2631931 h 4093851"/>
                <a:gd name="connsiteX57" fmla="*/ 0 w 2487611"/>
                <a:gd name="connsiteY57" fmla="*/ 2895692 h 4093851"/>
                <a:gd name="connsiteX58" fmla="*/ 262716 w 2487611"/>
                <a:gd name="connsiteY58" fmla="*/ 2165537 h 4093851"/>
                <a:gd name="connsiteX59" fmla="*/ 483603 w 2487611"/>
                <a:gd name="connsiteY59" fmla="*/ 2030543 h 4093851"/>
                <a:gd name="connsiteX60" fmla="*/ 390066 w 2487611"/>
                <a:gd name="connsiteY60" fmla="*/ 1528592 h 4093851"/>
                <a:gd name="connsiteX61" fmla="*/ 595041 w 2487611"/>
                <a:gd name="connsiteY61" fmla="*/ 689325 h 4093851"/>
                <a:gd name="connsiteX62" fmla="*/ 1225855 w 2487611"/>
                <a:gd name="connsiteY62" fmla="*/ 9198 h 4093851"/>
                <a:gd name="connsiteX0" fmla="*/ 1355591 w 2487611"/>
                <a:gd name="connsiteY0" fmla="*/ 3168890 h 4094887"/>
                <a:gd name="connsiteX1" fmla="*/ 1668701 w 2487611"/>
                <a:gd name="connsiteY1" fmla="*/ 3469474 h 4094887"/>
                <a:gd name="connsiteX2" fmla="*/ 1698103 w 2487611"/>
                <a:gd name="connsiteY2" fmla="*/ 3813117 h 4094887"/>
                <a:gd name="connsiteX3" fmla="*/ 1503571 w 2487611"/>
                <a:gd name="connsiteY3" fmla="*/ 3595625 h 4094887"/>
                <a:gd name="connsiteX4" fmla="*/ 1461585 w 2487611"/>
                <a:gd name="connsiteY4" fmla="*/ 3809366 h 4094887"/>
                <a:gd name="connsiteX5" fmla="*/ 1244671 w 2487611"/>
                <a:gd name="connsiteY5" fmla="*/ 4094887 h 4094887"/>
                <a:gd name="connsiteX6" fmla="*/ 1079392 w 2487611"/>
                <a:gd name="connsiteY6" fmla="*/ 3789128 h 4094887"/>
                <a:gd name="connsiteX7" fmla="*/ 987763 w 2487611"/>
                <a:gd name="connsiteY7" fmla="*/ 3656930 h 4094887"/>
                <a:gd name="connsiteX8" fmla="*/ 854400 w 2487611"/>
                <a:gd name="connsiteY8" fmla="*/ 3723652 h 4094887"/>
                <a:gd name="connsiteX9" fmla="*/ 869102 w 2487611"/>
                <a:gd name="connsiteY9" fmla="*/ 3400237 h 4094887"/>
                <a:gd name="connsiteX10" fmla="*/ 1052587 w 2487611"/>
                <a:gd name="connsiteY10" fmla="*/ 3202692 h 4094887"/>
                <a:gd name="connsiteX11" fmla="*/ 1019981 w 2487611"/>
                <a:gd name="connsiteY11" fmla="*/ 3246715 h 4094887"/>
                <a:gd name="connsiteX12" fmla="*/ 1012121 w 2487611"/>
                <a:gd name="connsiteY12" fmla="*/ 3419632 h 4094887"/>
                <a:gd name="connsiteX13" fmla="*/ 1083424 w 2487611"/>
                <a:gd name="connsiteY13" fmla="*/ 3383959 h 4094887"/>
                <a:gd name="connsiteX14" fmla="*/ 1132416 w 2487611"/>
                <a:gd name="connsiteY14" fmla="*/ 3454639 h 4094887"/>
                <a:gd name="connsiteX15" fmla="*/ 1220783 w 2487611"/>
                <a:gd name="connsiteY15" fmla="*/ 3618116 h 4094887"/>
                <a:gd name="connsiteX16" fmla="*/ 1336759 w 2487611"/>
                <a:gd name="connsiteY16" fmla="*/ 3465459 h 4094887"/>
                <a:gd name="connsiteX17" fmla="*/ 1359207 w 2487611"/>
                <a:gd name="connsiteY17" fmla="*/ 3351180 h 4094887"/>
                <a:gd name="connsiteX18" fmla="*/ 1463216 w 2487611"/>
                <a:gd name="connsiteY18" fmla="*/ 3467464 h 4094887"/>
                <a:gd name="connsiteX19" fmla="*/ 1447496 w 2487611"/>
                <a:gd name="connsiteY19" fmla="*/ 3283732 h 4094887"/>
                <a:gd name="connsiteX20" fmla="*/ 1355591 w 2487611"/>
                <a:gd name="connsiteY20" fmla="*/ 3168890 h 4094887"/>
                <a:gd name="connsiteX21" fmla="*/ 803026 w 2487611"/>
                <a:gd name="connsiteY21" fmla="*/ 2861325 h 4094887"/>
                <a:gd name="connsiteX22" fmla="*/ 1689473 w 2487611"/>
                <a:gd name="connsiteY22" fmla="*/ 2861325 h 4094887"/>
                <a:gd name="connsiteX23" fmla="*/ 1482985 w 2487611"/>
                <a:gd name="connsiteY23" fmla="*/ 3141373 h 4094887"/>
                <a:gd name="connsiteX24" fmla="*/ 1009514 w 2487611"/>
                <a:gd name="connsiteY24" fmla="*/ 3141373 h 4094887"/>
                <a:gd name="connsiteX25" fmla="*/ 803026 w 2487611"/>
                <a:gd name="connsiteY25" fmla="*/ 2861325 h 4094887"/>
                <a:gd name="connsiteX26" fmla="*/ 1246249 w 2487611"/>
                <a:gd name="connsiteY26" fmla="*/ 1561260 h 4094887"/>
                <a:gd name="connsiteX27" fmla="*/ 1346518 w 2487611"/>
                <a:gd name="connsiteY27" fmla="*/ 1661529 h 4094887"/>
                <a:gd name="connsiteX28" fmla="*/ 1246249 w 2487611"/>
                <a:gd name="connsiteY28" fmla="*/ 1761798 h 4094887"/>
                <a:gd name="connsiteX29" fmla="*/ 1145980 w 2487611"/>
                <a:gd name="connsiteY29" fmla="*/ 1661529 h 4094887"/>
                <a:gd name="connsiteX30" fmla="*/ 1246249 w 2487611"/>
                <a:gd name="connsiteY30" fmla="*/ 1561260 h 4094887"/>
                <a:gd name="connsiteX31" fmla="*/ 1246249 w 2487611"/>
                <a:gd name="connsiteY31" fmla="*/ 1491754 h 4094887"/>
                <a:gd name="connsiteX32" fmla="*/ 1076474 w 2487611"/>
                <a:gd name="connsiteY32" fmla="*/ 1661529 h 4094887"/>
                <a:gd name="connsiteX33" fmla="*/ 1246249 w 2487611"/>
                <a:gd name="connsiteY33" fmla="*/ 1831304 h 4094887"/>
                <a:gd name="connsiteX34" fmla="*/ 1416024 w 2487611"/>
                <a:gd name="connsiteY34" fmla="*/ 1661529 h 4094887"/>
                <a:gd name="connsiteX35" fmla="*/ 1246249 w 2487611"/>
                <a:gd name="connsiteY35" fmla="*/ 1491754 h 4094887"/>
                <a:gd name="connsiteX36" fmla="*/ 1246249 w 2487611"/>
                <a:gd name="connsiteY36" fmla="*/ 738384 h 4094887"/>
                <a:gd name="connsiteX37" fmla="*/ 1446787 w 2487611"/>
                <a:gd name="connsiteY37" fmla="*/ 938922 h 4094887"/>
                <a:gd name="connsiteX38" fmla="*/ 1246249 w 2487611"/>
                <a:gd name="connsiteY38" fmla="*/ 1139460 h 4094887"/>
                <a:gd name="connsiteX39" fmla="*/ 1045711 w 2487611"/>
                <a:gd name="connsiteY39" fmla="*/ 938922 h 4094887"/>
                <a:gd name="connsiteX40" fmla="*/ 1246249 w 2487611"/>
                <a:gd name="connsiteY40" fmla="*/ 738384 h 4094887"/>
                <a:gd name="connsiteX41" fmla="*/ 1246249 w 2487611"/>
                <a:gd name="connsiteY41" fmla="*/ 599372 h 4094887"/>
                <a:gd name="connsiteX42" fmla="*/ 906699 w 2487611"/>
                <a:gd name="connsiteY42" fmla="*/ 938922 h 4094887"/>
                <a:gd name="connsiteX43" fmla="*/ 1246249 w 2487611"/>
                <a:gd name="connsiteY43" fmla="*/ 1278472 h 4094887"/>
                <a:gd name="connsiteX44" fmla="*/ 1585799 w 2487611"/>
                <a:gd name="connsiteY44" fmla="*/ 938922 h 4094887"/>
                <a:gd name="connsiteX45" fmla="*/ 1246249 w 2487611"/>
                <a:gd name="connsiteY45" fmla="*/ 599372 h 4094887"/>
                <a:gd name="connsiteX46" fmla="*/ 1235050 w 2487611"/>
                <a:gd name="connsiteY46" fmla="*/ 0 h 4094887"/>
                <a:gd name="connsiteX47" fmla="*/ 1229544 w 2487611"/>
                <a:gd name="connsiteY47" fmla="*/ 1036 h 4094887"/>
                <a:gd name="connsiteX48" fmla="*/ 1891856 w 2487611"/>
                <a:gd name="connsiteY48" fmla="*/ 690361 h 4094887"/>
                <a:gd name="connsiteX49" fmla="*/ 2096831 w 2487611"/>
                <a:gd name="connsiteY49" fmla="*/ 1529628 h 4094887"/>
                <a:gd name="connsiteX50" fmla="*/ 2003408 w 2487611"/>
                <a:gd name="connsiteY50" fmla="*/ 2031213 h 4094887"/>
                <a:gd name="connsiteX51" fmla="*/ 2224895 w 2487611"/>
                <a:gd name="connsiteY51" fmla="*/ 2166573 h 4094887"/>
                <a:gd name="connsiteX52" fmla="*/ 2487611 w 2487611"/>
                <a:gd name="connsiteY52" fmla="*/ 2896728 h 4094887"/>
                <a:gd name="connsiteX53" fmla="*/ 1777602 w 2487611"/>
                <a:gd name="connsiteY53" fmla="*/ 2632742 h 4094887"/>
                <a:gd name="connsiteX54" fmla="*/ 1697050 w 2487611"/>
                <a:gd name="connsiteY54" fmla="*/ 2780722 h 4094887"/>
                <a:gd name="connsiteX55" fmla="*/ 789847 w 2487611"/>
                <a:gd name="connsiteY55" fmla="*/ 2780722 h 4094887"/>
                <a:gd name="connsiteX56" fmla="*/ 709405 w 2487611"/>
                <a:gd name="connsiteY56" fmla="*/ 2632967 h 4094887"/>
                <a:gd name="connsiteX57" fmla="*/ 0 w 2487611"/>
                <a:gd name="connsiteY57" fmla="*/ 2896728 h 4094887"/>
                <a:gd name="connsiteX58" fmla="*/ 262716 w 2487611"/>
                <a:gd name="connsiteY58" fmla="*/ 2166573 h 4094887"/>
                <a:gd name="connsiteX59" fmla="*/ 483603 w 2487611"/>
                <a:gd name="connsiteY59" fmla="*/ 2031579 h 4094887"/>
                <a:gd name="connsiteX60" fmla="*/ 390066 w 2487611"/>
                <a:gd name="connsiteY60" fmla="*/ 1529628 h 4094887"/>
                <a:gd name="connsiteX61" fmla="*/ 595041 w 2487611"/>
                <a:gd name="connsiteY61" fmla="*/ 690361 h 4094887"/>
                <a:gd name="connsiteX62" fmla="*/ 1235050 w 2487611"/>
                <a:gd name="connsiteY62" fmla="*/ 0 h 409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487611" h="4094887">
                  <a:moveTo>
                    <a:pt x="1355591" y="3168890"/>
                  </a:moveTo>
                  <a:cubicBezTo>
                    <a:pt x="1473595" y="3210993"/>
                    <a:pt x="1581876" y="3305191"/>
                    <a:pt x="1668701" y="3469474"/>
                  </a:cubicBezTo>
                  <a:cubicBezTo>
                    <a:pt x="1695925" y="3526851"/>
                    <a:pt x="1780322" y="3714906"/>
                    <a:pt x="1698103" y="3813117"/>
                  </a:cubicBezTo>
                  <a:cubicBezTo>
                    <a:pt x="1602299" y="3649464"/>
                    <a:pt x="1614173" y="3625906"/>
                    <a:pt x="1503571" y="3595625"/>
                  </a:cubicBezTo>
                  <a:cubicBezTo>
                    <a:pt x="1496942" y="3685463"/>
                    <a:pt x="1467966" y="3774165"/>
                    <a:pt x="1461585" y="3809366"/>
                  </a:cubicBezTo>
                  <a:cubicBezTo>
                    <a:pt x="1385470" y="3978592"/>
                    <a:pt x="1404096" y="3968132"/>
                    <a:pt x="1244671" y="4094887"/>
                  </a:cubicBezTo>
                  <a:cubicBezTo>
                    <a:pt x="1246206" y="3880802"/>
                    <a:pt x="1159532" y="3834965"/>
                    <a:pt x="1079392" y="3789128"/>
                  </a:cubicBezTo>
                  <a:cubicBezTo>
                    <a:pt x="1026853" y="3769315"/>
                    <a:pt x="996695" y="3717697"/>
                    <a:pt x="987763" y="3656930"/>
                  </a:cubicBezTo>
                  <a:cubicBezTo>
                    <a:pt x="943900" y="3685346"/>
                    <a:pt x="898437" y="3695225"/>
                    <a:pt x="854400" y="3723652"/>
                  </a:cubicBezTo>
                  <a:cubicBezTo>
                    <a:pt x="854400" y="3658863"/>
                    <a:pt x="789060" y="3535267"/>
                    <a:pt x="869102" y="3400237"/>
                  </a:cubicBezTo>
                  <a:cubicBezTo>
                    <a:pt x="905823" y="3342803"/>
                    <a:pt x="973047" y="3258718"/>
                    <a:pt x="1052587" y="3202692"/>
                  </a:cubicBezTo>
                  <a:lnTo>
                    <a:pt x="1019981" y="3246715"/>
                  </a:lnTo>
                  <a:cubicBezTo>
                    <a:pt x="977187" y="3318910"/>
                    <a:pt x="1012121" y="3384991"/>
                    <a:pt x="1012121" y="3419632"/>
                  </a:cubicBezTo>
                  <a:cubicBezTo>
                    <a:pt x="1035665" y="3404433"/>
                    <a:pt x="1059972" y="3399151"/>
                    <a:pt x="1083424" y="3383959"/>
                  </a:cubicBezTo>
                  <a:cubicBezTo>
                    <a:pt x="1088200" y="3416448"/>
                    <a:pt x="1104325" y="3444046"/>
                    <a:pt x="1132416" y="3454639"/>
                  </a:cubicBezTo>
                  <a:cubicBezTo>
                    <a:pt x="1175263" y="3479146"/>
                    <a:pt x="1221604" y="3503653"/>
                    <a:pt x="1220783" y="3618116"/>
                  </a:cubicBezTo>
                  <a:cubicBezTo>
                    <a:pt x="1306022" y="3550346"/>
                    <a:pt x="1296063" y="3555938"/>
                    <a:pt x="1336759" y="3465459"/>
                  </a:cubicBezTo>
                  <a:cubicBezTo>
                    <a:pt x="1340170" y="3446638"/>
                    <a:pt x="1355662" y="3399214"/>
                    <a:pt x="1359207" y="3351180"/>
                  </a:cubicBezTo>
                  <a:cubicBezTo>
                    <a:pt x="1418341" y="3367371"/>
                    <a:pt x="1411993" y="3379966"/>
                    <a:pt x="1463216" y="3467464"/>
                  </a:cubicBezTo>
                  <a:cubicBezTo>
                    <a:pt x="1507175" y="3414955"/>
                    <a:pt x="1462051" y="3314410"/>
                    <a:pt x="1447496" y="3283732"/>
                  </a:cubicBezTo>
                  <a:cubicBezTo>
                    <a:pt x="1420721" y="3233074"/>
                    <a:pt x="1390133" y="3194880"/>
                    <a:pt x="1355591" y="3168890"/>
                  </a:cubicBezTo>
                  <a:close/>
                  <a:moveTo>
                    <a:pt x="803026" y="2861325"/>
                  </a:moveTo>
                  <a:lnTo>
                    <a:pt x="1689473" y="2861325"/>
                  </a:lnTo>
                  <a:lnTo>
                    <a:pt x="1482985" y="3141373"/>
                  </a:lnTo>
                  <a:lnTo>
                    <a:pt x="1009514" y="3141373"/>
                  </a:lnTo>
                  <a:lnTo>
                    <a:pt x="803026" y="2861325"/>
                  </a:lnTo>
                  <a:close/>
                  <a:moveTo>
                    <a:pt x="1246249" y="1561260"/>
                  </a:moveTo>
                  <a:cubicBezTo>
                    <a:pt x="1301626" y="1561260"/>
                    <a:pt x="1346518" y="1606152"/>
                    <a:pt x="1346518" y="1661529"/>
                  </a:cubicBezTo>
                  <a:cubicBezTo>
                    <a:pt x="1346518" y="1716906"/>
                    <a:pt x="1301626" y="1761798"/>
                    <a:pt x="1246249" y="1761798"/>
                  </a:cubicBezTo>
                  <a:cubicBezTo>
                    <a:pt x="1190872" y="1761798"/>
                    <a:pt x="1145980" y="1716906"/>
                    <a:pt x="1145980" y="1661529"/>
                  </a:cubicBezTo>
                  <a:cubicBezTo>
                    <a:pt x="1145980" y="1606152"/>
                    <a:pt x="1190872" y="1561260"/>
                    <a:pt x="1246249" y="1561260"/>
                  </a:cubicBezTo>
                  <a:close/>
                  <a:moveTo>
                    <a:pt x="1246249" y="1491754"/>
                  </a:moveTo>
                  <a:cubicBezTo>
                    <a:pt x="1152485" y="1491754"/>
                    <a:pt x="1076474" y="1567765"/>
                    <a:pt x="1076474" y="1661529"/>
                  </a:cubicBezTo>
                  <a:cubicBezTo>
                    <a:pt x="1076474" y="1755293"/>
                    <a:pt x="1152485" y="1831304"/>
                    <a:pt x="1246249" y="1831304"/>
                  </a:cubicBezTo>
                  <a:cubicBezTo>
                    <a:pt x="1340013" y="1831304"/>
                    <a:pt x="1416024" y="1755293"/>
                    <a:pt x="1416024" y="1661529"/>
                  </a:cubicBezTo>
                  <a:cubicBezTo>
                    <a:pt x="1416024" y="1567765"/>
                    <a:pt x="1340013" y="1491754"/>
                    <a:pt x="1246249" y="1491754"/>
                  </a:cubicBezTo>
                  <a:close/>
                  <a:moveTo>
                    <a:pt x="1246249" y="738384"/>
                  </a:moveTo>
                  <a:cubicBezTo>
                    <a:pt x="1357003" y="738384"/>
                    <a:pt x="1446787" y="828168"/>
                    <a:pt x="1446787" y="938922"/>
                  </a:cubicBezTo>
                  <a:cubicBezTo>
                    <a:pt x="1446787" y="1049676"/>
                    <a:pt x="1357003" y="1139460"/>
                    <a:pt x="1246249" y="1139460"/>
                  </a:cubicBezTo>
                  <a:cubicBezTo>
                    <a:pt x="1135495" y="1139460"/>
                    <a:pt x="1045711" y="1049676"/>
                    <a:pt x="1045711" y="938922"/>
                  </a:cubicBezTo>
                  <a:cubicBezTo>
                    <a:pt x="1045711" y="828168"/>
                    <a:pt x="1135495" y="738384"/>
                    <a:pt x="1246249" y="738384"/>
                  </a:cubicBezTo>
                  <a:close/>
                  <a:moveTo>
                    <a:pt x="1246249" y="599372"/>
                  </a:moveTo>
                  <a:cubicBezTo>
                    <a:pt x="1058721" y="599372"/>
                    <a:pt x="906699" y="751394"/>
                    <a:pt x="906699" y="938922"/>
                  </a:cubicBezTo>
                  <a:cubicBezTo>
                    <a:pt x="906699" y="1126450"/>
                    <a:pt x="1058721" y="1278472"/>
                    <a:pt x="1246249" y="1278472"/>
                  </a:cubicBezTo>
                  <a:cubicBezTo>
                    <a:pt x="1433777" y="1278472"/>
                    <a:pt x="1585799" y="1126450"/>
                    <a:pt x="1585799" y="938922"/>
                  </a:cubicBezTo>
                  <a:cubicBezTo>
                    <a:pt x="1585799" y="751394"/>
                    <a:pt x="1433777" y="599372"/>
                    <a:pt x="1246249" y="599372"/>
                  </a:cubicBezTo>
                  <a:close/>
                  <a:moveTo>
                    <a:pt x="1235050" y="0"/>
                  </a:moveTo>
                  <a:lnTo>
                    <a:pt x="1229544" y="1036"/>
                  </a:lnTo>
                  <a:cubicBezTo>
                    <a:pt x="1489347" y="133873"/>
                    <a:pt x="1749649" y="461397"/>
                    <a:pt x="1891856" y="690361"/>
                  </a:cubicBezTo>
                  <a:cubicBezTo>
                    <a:pt x="2013592" y="919326"/>
                    <a:pt x="2102003" y="1246061"/>
                    <a:pt x="2096831" y="1529628"/>
                  </a:cubicBezTo>
                  <a:cubicBezTo>
                    <a:pt x="2096831" y="1659128"/>
                    <a:pt x="2058845" y="1842372"/>
                    <a:pt x="2003408" y="2031213"/>
                  </a:cubicBezTo>
                  <a:lnTo>
                    <a:pt x="2224895" y="2166573"/>
                  </a:lnTo>
                  <a:lnTo>
                    <a:pt x="2487611" y="2896728"/>
                  </a:lnTo>
                  <a:lnTo>
                    <a:pt x="1777602" y="2632742"/>
                  </a:lnTo>
                  <a:cubicBezTo>
                    <a:pt x="1749049" y="2692676"/>
                    <a:pt x="1721557" y="2743254"/>
                    <a:pt x="1697050" y="2780722"/>
                  </a:cubicBezTo>
                  <a:lnTo>
                    <a:pt x="789847" y="2780722"/>
                  </a:lnTo>
                  <a:cubicBezTo>
                    <a:pt x="765372" y="2743301"/>
                    <a:pt x="737918" y="2692803"/>
                    <a:pt x="709405" y="2632967"/>
                  </a:cubicBezTo>
                  <a:lnTo>
                    <a:pt x="0" y="2896728"/>
                  </a:lnTo>
                  <a:lnTo>
                    <a:pt x="262716" y="2166573"/>
                  </a:lnTo>
                  <a:lnTo>
                    <a:pt x="483603" y="2031579"/>
                  </a:lnTo>
                  <a:cubicBezTo>
                    <a:pt x="428102" y="1842611"/>
                    <a:pt x="390066" y="1659212"/>
                    <a:pt x="390066" y="1529628"/>
                  </a:cubicBezTo>
                  <a:cubicBezTo>
                    <a:pt x="384894" y="1246061"/>
                    <a:pt x="473305" y="919326"/>
                    <a:pt x="595041" y="690361"/>
                  </a:cubicBezTo>
                  <a:cubicBezTo>
                    <a:pt x="737248" y="461397"/>
                    <a:pt x="957359" y="97388"/>
                    <a:pt x="1235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23" name="TextBox 64">
              <a:extLst>
                <a:ext uri="{FF2B5EF4-FFF2-40B4-BE49-F238E27FC236}">
                  <a16:creationId xmlns:a16="http://schemas.microsoft.com/office/drawing/2014/main" id="{84C6D534-5B6D-4E11-81AF-71158286742E}"/>
                </a:ext>
              </a:extLst>
            </p:cNvPr>
            <p:cNvSpPr txBox="1"/>
            <p:nvPr/>
          </p:nvSpPr>
          <p:spPr>
            <a:xfrm>
              <a:off x="9642497" y="5814430"/>
              <a:ext cx="1411922" cy="40760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cs typeface="Arial" pitchFamily="34" charset="0"/>
                </a:rPr>
                <a:t>START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575731" y="3427965"/>
            <a:ext cx="4421328" cy="1485824"/>
          </a:xfrm>
          <a:prstGeom prst="rect">
            <a:avLst/>
          </a:prstGeom>
          <a:solidFill>
            <a:srgbClr val="333F5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矩形 121"/>
          <p:cNvSpPr/>
          <p:nvPr/>
        </p:nvSpPr>
        <p:spPr>
          <a:xfrm>
            <a:off x="575732" y="3624473"/>
            <a:ext cx="44213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商品可快速上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架至</a:t>
            </a:r>
            <a:r>
              <a:rPr lang="zh-TW" altLang="en-US" sz="20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各大網路平台</a:t>
            </a:r>
          </a:p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節省大量人力</a:t>
            </a:r>
            <a:endParaRPr lang="en-US" altLang="zh-TW" sz="48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8" name="肘形接點 7"/>
          <p:cNvCxnSpPr>
            <a:stCxn id="44" idx="0"/>
            <a:endCxn id="101" idx="0"/>
          </p:cNvCxnSpPr>
          <p:nvPr/>
        </p:nvCxnSpPr>
        <p:spPr>
          <a:xfrm rot="5400000" flipH="1" flipV="1">
            <a:off x="8057985" y="6239"/>
            <a:ext cx="13896" cy="4600552"/>
          </a:xfrm>
          <a:prstGeom prst="bentConnector3">
            <a:avLst>
              <a:gd name="adj1" fmla="val 2636161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接點 11"/>
          <p:cNvCxnSpPr>
            <a:stCxn id="44" idx="2"/>
            <a:endCxn id="101" idx="2"/>
          </p:cNvCxnSpPr>
          <p:nvPr/>
        </p:nvCxnSpPr>
        <p:spPr>
          <a:xfrm rot="5400000" flipH="1" flipV="1">
            <a:off x="8057985" y="700648"/>
            <a:ext cx="13896" cy="4600552"/>
          </a:xfrm>
          <a:prstGeom prst="bentConnector3">
            <a:avLst>
              <a:gd name="adj1" fmla="val -3838515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>
            <a:stCxn id="96" idx="2"/>
          </p:cNvCxnSpPr>
          <p:nvPr/>
        </p:nvCxnSpPr>
        <p:spPr>
          <a:xfrm flipH="1">
            <a:off x="8060018" y="3007872"/>
            <a:ext cx="1" cy="697353"/>
          </a:xfrm>
          <a:prstGeom prst="line">
            <a:avLst/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>
            <a:stCxn id="96" idx="0"/>
          </p:cNvCxnSpPr>
          <p:nvPr/>
        </p:nvCxnSpPr>
        <p:spPr>
          <a:xfrm flipV="1">
            <a:off x="8060019" y="1693571"/>
            <a:ext cx="0" cy="612943"/>
          </a:xfrm>
          <a:prstGeom prst="line">
            <a:avLst/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0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/>
        </p:nvSpPr>
        <p:spPr>
          <a:xfrm>
            <a:off x="6786297" y="529806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E0551E"/>
                </a:solidFill>
                <a:latin typeface="Microsoft YaHei" pitchFamily="34" charset="-122"/>
                <a:ea typeface="Microsoft YaHei" pitchFamily="34" charset="-122"/>
              </a:rPr>
              <a:t>蝦皮</a:t>
            </a:r>
            <a:endParaRPr lang="zh-TW" altLang="en-US" dirty="0">
              <a:solidFill>
                <a:srgbClr val="E055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1" y="-207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19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380422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73679" y="83607"/>
            <a:ext cx="2393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儲位</a:t>
            </a:r>
            <a:r>
              <a:rPr lang="en-US" altLang="zh-TW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+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盤點系統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667165" y="2638597"/>
            <a:ext cx="268522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智慧型自動儲位</a:t>
            </a:r>
            <a:endParaRPr lang="en-US" altLang="zh-TW" sz="2400" b="1" dirty="0" smtClean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找貨真方便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智慧型盤點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系統自動盤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盈虧</a:t>
            </a:r>
            <a:endParaRPr lang="en-US" altLang="zh-TW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適用</a:t>
            </a:r>
            <a:r>
              <a:rPr lang="zh-TW" altLang="en-US" sz="2400" b="1" dirty="0" smtClean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行業</a:t>
            </a:r>
            <a:endParaRPr lang="en-US" altLang="zh-TW" sz="2400" b="1" dirty="0" smtClean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買賣業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批發業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網購業者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4163877" y="1017071"/>
            <a:ext cx="2627493" cy="5126433"/>
            <a:chOff x="3728851" y="646504"/>
            <a:chExt cx="2353046" cy="4590967"/>
          </a:xfrm>
        </p:grpSpPr>
        <p:grpSp>
          <p:nvGrpSpPr>
            <p:cNvPr id="8" name="群組 7"/>
            <p:cNvGrpSpPr/>
            <p:nvPr/>
          </p:nvGrpSpPr>
          <p:grpSpPr>
            <a:xfrm>
              <a:off x="4000500" y="646504"/>
              <a:ext cx="1809750" cy="1809750"/>
              <a:chOff x="4000500" y="875597"/>
              <a:chExt cx="1809750" cy="1809750"/>
            </a:xfrm>
          </p:grpSpPr>
          <p:sp>
            <p:nvSpPr>
              <p:cNvPr id="3" name="橢圓 2"/>
              <p:cNvSpPr/>
              <p:nvPr/>
            </p:nvSpPr>
            <p:spPr>
              <a:xfrm>
                <a:off x="4057650" y="932747"/>
                <a:ext cx="1714500" cy="1714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28" name="橢圓 27"/>
              <p:cNvSpPr/>
              <p:nvPr/>
            </p:nvSpPr>
            <p:spPr>
              <a:xfrm>
                <a:off x="4000500" y="875597"/>
                <a:ext cx="1809750" cy="1809750"/>
              </a:xfrm>
              <a:prstGeom prst="ellipse">
                <a:avLst/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4207014" y="1322468"/>
                <a:ext cx="1415772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32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智慧型</a:t>
                </a:r>
                <a:endParaRPr lang="en-US" altLang="zh-TW" sz="32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sz="32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盤點</a:t>
                </a:r>
                <a:endParaRPr lang="zh-TW" altLang="en-US" sz="3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3728852" y="2819432"/>
              <a:ext cx="2353045" cy="534734"/>
              <a:chOff x="3728852" y="2653869"/>
              <a:chExt cx="2353045" cy="534734"/>
            </a:xfrm>
          </p:grpSpPr>
          <p:sp>
            <p:nvSpPr>
              <p:cNvPr id="31" name="圓角矩形 30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矩形 8"/>
              <p:cNvSpPr/>
              <p:nvPr/>
            </p:nvSpPr>
            <p:spPr>
              <a:xfrm>
                <a:off x="3728852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小筆電盤點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群組 33"/>
            <p:cNvGrpSpPr/>
            <p:nvPr/>
          </p:nvGrpSpPr>
          <p:grpSpPr>
            <a:xfrm>
              <a:off x="3728851" y="3752431"/>
              <a:ext cx="2353045" cy="534734"/>
              <a:chOff x="3728852" y="2653869"/>
              <a:chExt cx="2353045" cy="534734"/>
            </a:xfrm>
          </p:grpSpPr>
          <p:sp>
            <p:nvSpPr>
              <p:cNvPr id="35" name="圓角矩形 34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矩形 35"/>
              <p:cNvSpPr/>
              <p:nvPr/>
            </p:nvSpPr>
            <p:spPr>
              <a:xfrm>
                <a:off x="3728853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庫存比對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7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2586674"/>
              <a:ext cx="349238" cy="15053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3491739"/>
              <a:ext cx="349238" cy="15053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39" name="群組 38"/>
            <p:cNvGrpSpPr/>
            <p:nvPr/>
          </p:nvGrpSpPr>
          <p:grpSpPr>
            <a:xfrm>
              <a:off x="3728851" y="4702737"/>
              <a:ext cx="2353045" cy="534734"/>
              <a:chOff x="3728852" y="2653869"/>
              <a:chExt cx="2353045" cy="534734"/>
            </a:xfrm>
          </p:grpSpPr>
          <p:sp>
            <p:nvSpPr>
              <p:cNvPr id="40" name="圓角矩形 39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1" name="矩形 40"/>
              <p:cNvSpPr/>
              <p:nvPr/>
            </p:nvSpPr>
            <p:spPr>
              <a:xfrm>
                <a:off x="3728853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自動調整庫存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4442045"/>
              <a:ext cx="349238" cy="15053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7770924" y="1017071"/>
            <a:ext cx="2627493" cy="5126433"/>
            <a:chOff x="3728851" y="646504"/>
            <a:chExt cx="2353046" cy="4590967"/>
          </a:xfrm>
        </p:grpSpPr>
        <p:grpSp>
          <p:nvGrpSpPr>
            <p:cNvPr id="47" name="群組 46"/>
            <p:cNvGrpSpPr/>
            <p:nvPr/>
          </p:nvGrpSpPr>
          <p:grpSpPr>
            <a:xfrm>
              <a:off x="4000500" y="646504"/>
              <a:ext cx="1809750" cy="1809750"/>
              <a:chOff x="4000500" y="875597"/>
              <a:chExt cx="1809750" cy="1809750"/>
            </a:xfrm>
          </p:grpSpPr>
          <p:sp>
            <p:nvSpPr>
              <p:cNvPr id="60" name="橢圓 59"/>
              <p:cNvSpPr/>
              <p:nvPr/>
            </p:nvSpPr>
            <p:spPr>
              <a:xfrm>
                <a:off x="4057650" y="932747"/>
                <a:ext cx="1714500" cy="17145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1" name="橢圓 60"/>
              <p:cNvSpPr/>
              <p:nvPr/>
            </p:nvSpPr>
            <p:spPr>
              <a:xfrm>
                <a:off x="4000500" y="875597"/>
                <a:ext cx="1809750" cy="1809750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4280954" y="1322468"/>
                <a:ext cx="1267892" cy="964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32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智慧型</a:t>
                </a:r>
                <a:endParaRPr lang="en-US" altLang="zh-TW" sz="32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sz="32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儲</a:t>
                </a:r>
                <a:r>
                  <a:rPr lang="zh-TW" altLang="en-US" sz="32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位</a:t>
                </a:r>
                <a:endParaRPr lang="zh-TW" altLang="en-US" sz="3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群組 47"/>
            <p:cNvGrpSpPr/>
            <p:nvPr/>
          </p:nvGrpSpPr>
          <p:grpSpPr>
            <a:xfrm>
              <a:off x="3728852" y="2819432"/>
              <a:ext cx="2353045" cy="534734"/>
              <a:chOff x="3728852" y="2653869"/>
              <a:chExt cx="2353045" cy="534734"/>
            </a:xfrm>
          </p:grpSpPr>
          <p:sp>
            <p:nvSpPr>
              <p:cNvPr id="58" name="圓角矩形 57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矩形 58"/>
              <p:cNvSpPr/>
              <p:nvPr/>
            </p:nvSpPr>
            <p:spPr>
              <a:xfrm>
                <a:off x="3728852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商品任意放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3728851" y="3752431"/>
              <a:ext cx="2353045" cy="534734"/>
              <a:chOff x="3728852" y="2653869"/>
              <a:chExt cx="2353045" cy="534734"/>
            </a:xfrm>
          </p:grpSpPr>
          <p:sp>
            <p:nvSpPr>
              <p:cNvPr id="56" name="圓角矩形 55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7" name="矩形 56"/>
              <p:cNvSpPr/>
              <p:nvPr/>
            </p:nvSpPr>
            <p:spPr>
              <a:xfrm>
                <a:off x="3728853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撿貨單含儲位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2586674"/>
              <a:ext cx="349238" cy="15053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1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3491739"/>
              <a:ext cx="349238" cy="15053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52" name="群組 51"/>
            <p:cNvGrpSpPr/>
            <p:nvPr/>
          </p:nvGrpSpPr>
          <p:grpSpPr>
            <a:xfrm>
              <a:off x="3728851" y="4702737"/>
              <a:ext cx="2353045" cy="534734"/>
              <a:chOff x="3728852" y="2653869"/>
              <a:chExt cx="2353045" cy="534734"/>
            </a:xfrm>
          </p:grpSpPr>
          <p:sp>
            <p:nvSpPr>
              <p:cNvPr id="54" name="圓角矩形 53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5" name="矩形 54"/>
              <p:cNvSpPr/>
              <p:nvPr/>
            </p:nvSpPr>
            <p:spPr>
              <a:xfrm>
                <a:off x="3728853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快速撿貨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4442045"/>
              <a:ext cx="349238" cy="15053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45" name="矩形 44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53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/>
              <a:pPr>
                <a:defRPr/>
              </a:pPr>
              <a:t>2</a:t>
            </a:fld>
            <a:endParaRPr lang="en-US" altLang="zh-TW" dirty="0"/>
          </a:p>
        </p:txBody>
      </p:sp>
      <p:sp>
        <p:nvSpPr>
          <p:cNvPr id="59" name="六邊形 58"/>
          <p:cNvSpPr/>
          <p:nvPr/>
        </p:nvSpPr>
        <p:spPr>
          <a:xfrm>
            <a:off x="7607143" y="2622961"/>
            <a:ext cx="3046928" cy="2626662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六邊形 59"/>
          <p:cNvSpPr/>
          <p:nvPr/>
        </p:nvSpPr>
        <p:spPr>
          <a:xfrm>
            <a:off x="7730070" y="2717709"/>
            <a:ext cx="2801074" cy="2437165"/>
          </a:xfrm>
          <a:prstGeom prst="hexagon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六邊形 60"/>
          <p:cNvSpPr/>
          <p:nvPr/>
        </p:nvSpPr>
        <p:spPr>
          <a:xfrm>
            <a:off x="1606222" y="2618666"/>
            <a:ext cx="3046928" cy="2626662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六邊形 61"/>
          <p:cNvSpPr/>
          <p:nvPr/>
        </p:nvSpPr>
        <p:spPr>
          <a:xfrm>
            <a:off x="1729149" y="2713414"/>
            <a:ext cx="2801074" cy="2437165"/>
          </a:xfrm>
          <a:prstGeom prst="hexagon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六邊形 62"/>
          <p:cNvSpPr/>
          <p:nvPr/>
        </p:nvSpPr>
        <p:spPr>
          <a:xfrm>
            <a:off x="4175361" y="606942"/>
            <a:ext cx="3899707" cy="3361816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六邊形 63"/>
          <p:cNvSpPr/>
          <p:nvPr/>
        </p:nvSpPr>
        <p:spPr>
          <a:xfrm>
            <a:off x="4332694" y="728209"/>
            <a:ext cx="3585042" cy="3119282"/>
          </a:xfrm>
          <a:prstGeom prst="hexagon">
            <a:avLst/>
          </a:prstGeom>
          <a:gradFill>
            <a:gsLst>
              <a:gs pos="17000">
                <a:schemeClr val="bg2">
                  <a:lumMod val="10000"/>
                </a:schemeClr>
              </a:gs>
              <a:gs pos="99000">
                <a:schemeClr val="bg2">
                  <a:lumMod val="50000"/>
                </a:schemeClr>
              </a:gs>
            </a:gsLst>
            <a:lin ang="3000000" scaled="0"/>
          </a:gra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5" name="Group 14"/>
          <p:cNvGrpSpPr>
            <a:grpSpLocks noChangeAspect="1"/>
          </p:cNvGrpSpPr>
          <p:nvPr/>
        </p:nvGrpSpPr>
        <p:grpSpPr bwMode="auto">
          <a:xfrm>
            <a:off x="8881347" y="3760140"/>
            <a:ext cx="498530" cy="422874"/>
            <a:chOff x="3669" y="3943"/>
            <a:chExt cx="626" cy="531"/>
          </a:xfrm>
          <a:solidFill>
            <a:schemeClr val="bg1"/>
          </a:solidFill>
        </p:grpSpPr>
        <p:sp>
          <p:nvSpPr>
            <p:cNvPr id="66" name="Freeform 16"/>
            <p:cNvSpPr>
              <a:spLocks noEditPoints="1"/>
            </p:cNvSpPr>
            <p:nvPr/>
          </p:nvSpPr>
          <p:spPr bwMode="auto">
            <a:xfrm>
              <a:off x="3669" y="3943"/>
              <a:ext cx="626" cy="531"/>
            </a:xfrm>
            <a:custGeom>
              <a:avLst/>
              <a:gdLst>
                <a:gd name="T0" fmla="*/ 1532 w 3756"/>
                <a:gd name="T1" fmla="*/ 2536 h 3186"/>
                <a:gd name="T2" fmla="*/ 1516 w 3756"/>
                <a:gd name="T3" fmla="*/ 2550 h 3186"/>
                <a:gd name="T4" fmla="*/ 1450 w 3756"/>
                <a:gd name="T5" fmla="*/ 2904 h 3186"/>
                <a:gd name="T6" fmla="*/ 1457 w 3756"/>
                <a:gd name="T7" fmla="*/ 2929 h 3186"/>
                <a:gd name="T8" fmla="*/ 1481 w 3756"/>
                <a:gd name="T9" fmla="*/ 2941 h 3186"/>
                <a:gd name="T10" fmla="*/ 2288 w 3756"/>
                <a:gd name="T11" fmla="*/ 2937 h 3186"/>
                <a:gd name="T12" fmla="*/ 2304 w 3756"/>
                <a:gd name="T13" fmla="*/ 2921 h 3186"/>
                <a:gd name="T14" fmla="*/ 2306 w 3756"/>
                <a:gd name="T15" fmla="*/ 2905 h 3186"/>
                <a:gd name="T16" fmla="*/ 2243 w 3756"/>
                <a:gd name="T17" fmla="*/ 2560 h 3186"/>
                <a:gd name="T18" fmla="*/ 2233 w 3756"/>
                <a:gd name="T19" fmla="*/ 2542 h 3186"/>
                <a:gd name="T20" fmla="*/ 2214 w 3756"/>
                <a:gd name="T21" fmla="*/ 2534 h 3186"/>
                <a:gd name="T22" fmla="*/ 585 w 3756"/>
                <a:gd name="T23" fmla="*/ 305 h 3186"/>
                <a:gd name="T24" fmla="*/ 560 w 3756"/>
                <a:gd name="T25" fmla="*/ 314 h 3186"/>
                <a:gd name="T26" fmla="*/ 544 w 3756"/>
                <a:gd name="T27" fmla="*/ 336 h 3186"/>
                <a:gd name="T28" fmla="*/ 542 w 3756"/>
                <a:gd name="T29" fmla="*/ 1890 h 3186"/>
                <a:gd name="T30" fmla="*/ 553 w 3756"/>
                <a:gd name="T31" fmla="*/ 1921 h 3186"/>
                <a:gd name="T32" fmla="*/ 3188 w 3756"/>
                <a:gd name="T33" fmla="*/ 1930 h 3186"/>
                <a:gd name="T34" fmla="*/ 3211 w 3756"/>
                <a:gd name="T35" fmla="*/ 1906 h 3186"/>
                <a:gd name="T36" fmla="*/ 3214 w 3756"/>
                <a:gd name="T37" fmla="*/ 350 h 3186"/>
                <a:gd name="T38" fmla="*/ 3206 w 3756"/>
                <a:gd name="T39" fmla="*/ 324 h 3186"/>
                <a:gd name="T40" fmla="*/ 3185 w 3756"/>
                <a:gd name="T41" fmla="*/ 308 h 3186"/>
                <a:gd name="T42" fmla="*/ 585 w 3756"/>
                <a:gd name="T43" fmla="*/ 305 h 3186"/>
                <a:gd name="T44" fmla="*/ 3170 w 3756"/>
                <a:gd name="T45" fmla="*/ 0 h 3186"/>
                <a:gd name="T46" fmla="*/ 3263 w 3756"/>
                <a:gd name="T47" fmla="*/ 13 h 3186"/>
                <a:gd name="T48" fmla="*/ 3346 w 3756"/>
                <a:gd name="T49" fmla="*/ 48 h 3186"/>
                <a:gd name="T50" fmla="*/ 3418 w 3756"/>
                <a:gd name="T51" fmla="*/ 103 h 3186"/>
                <a:gd name="T52" fmla="*/ 3473 w 3756"/>
                <a:gd name="T53" fmla="*/ 173 h 3186"/>
                <a:gd name="T54" fmla="*/ 3508 w 3756"/>
                <a:gd name="T55" fmla="*/ 256 h 3186"/>
                <a:gd name="T56" fmla="*/ 3520 w 3756"/>
                <a:gd name="T57" fmla="*/ 350 h 3186"/>
                <a:gd name="T58" fmla="*/ 3518 w 3756"/>
                <a:gd name="T59" fmla="*/ 1931 h 3186"/>
                <a:gd name="T60" fmla="*/ 3500 w 3756"/>
                <a:gd name="T61" fmla="*/ 2009 h 3186"/>
                <a:gd name="T62" fmla="*/ 3516 w 3756"/>
                <a:gd name="T63" fmla="*/ 2049 h 3186"/>
                <a:gd name="T64" fmla="*/ 3754 w 3756"/>
                <a:gd name="T65" fmla="*/ 3006 h 3186"/>
                <a:gd name="T66" fmla="*/ 3753 w 3756"/>
                <a:gd name="T67" fmla="*/ 3060 h 3186"/>
                <a:gd name="T68" fmla="*/ 3729 w 3756"/>
                <a:gd name="T69" fmla="*/ 3116 h 3186"/>
                <a:gd name="T70" fmla="*/ 3687 w 3756"/>
                <a:gd name="T71" fmla="*/ 3158 h 3186"/>
                <a:gd name="T72" fmla="*/ 3631 w 3756"/>
                <a:gd name="T73" fmla="*/ 3182 h 3186"/>
                <a:gd name="T74" fmla="*/ 157 w 3756"/>
                <a:gd name="T75" fmla="*/ 3186 h 3186"/>
                <a:gd name="T76" fmla="*/ 101 w 3756"/>
                <a:gd name="T77" fmla="*/ 3175 h 3186"/>
                <a:gd name="T78" fmla="*/ 52 w 3756"/>
                <a:gd name="T79" fmla="*/ 3146 h 3186"/>
                <a:gd name="T80" fmla="*/ 18 w 3756"/>
                <a:gd name="T81" fmla="*/ 3101 h 3186"/>
                <a:gd name="T82" fmla="*/ 1 w 3756"/>
                <a:gd name="T83" fmla="*/ 3047 h 3186"/>
                <a:gd name="T84" fmla="*/ 5 w 3756"/>
                <a:gd name="T85" fmla="*/ 2991 h 3186"/>
                <a:gd name="T86" fmla="*/ 247 w 3756"/>
                <a:gd name="T87" fmla="*/ 2028 h 3186"/>
                <a:gd name="T88" fmla="*/ 245 w 3756"/>
                <a:gd name="T89" fmla="*/ 1970 h 3186"/>
                <a:gd name="T90" fmla="*/ 236 w 3756"/>
                <a:gd name="T91" fmla="*/ 1890 h 3186"/>
                <a:gd name="T92" fmla="*/ 239 w 3756"/>
                <a:gd name="T93" fmla="*/ 302 h 3186"/>
                <a:gd name="T94" fmla="*/ 263 w 3756"/>
                <a:gd name="T95" fmla="*/ 214 h 3186"/>
                <a:gd name="T96" fmla="*/ 308 w 3756"/>
                <a:gd name="T97" fmla="*/ 136 h 3186"/>
                <a:gd name="T98" fmla="*/ 372 w 3756"/>
                <a:gd name="T99" fmla="*/ 73 h 3186"/>
                <a:gd name="T100" fmla="*/ 450 w 3756"/>
                <a:gd name="T101" fmla="*/ 27 h 3186"/>
                <a:gd name="T102" fmla="*/ 538 w 3756"/>
                <a:gd name="T103" fmla="*/ 3 h 3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56" h="3186">
                  <a:moveTo>
                    <a:pt x="1542" y="2534"/>
                  </a:moveTo>
                  <a:lnTo>
                    <a:pt x="1532" y="2536"/>
                  </a:lnTo>
                  <a:lnTo>
                    <a:pt x="1523" y="2542"/>
                  </a:lnTo>
                  <a:lnTo>
                    <a:pt x="1516" y="2550"/>
                  </a:lnTo>
                  <a:lnTo>
                    <a:pt x="1513" y="2560"/>
                  </a:lnTo>
                  <a:lnTo>
                    <a:pt x="1450" y="2904"/>
                  </a:lnTo>
                  <a:lnTo>
                    <a:pt x="1451" y="2917"/>
                  </a:lnTo>
                  <a:lnTo>
                    <a:pt x="1457" y="2929"/>
                  </a:lnTo>
                  <a:lnTo>
                    <a:pt x="1467" y="2937"/>
                  </a:lnTo>
                  <a:lnTo>
                    <a:pt x="1481" y="2941"/>
                  </a:lnTo>
                  <a:lnTo>
                    <a:pt x="2275" y="2941"/>
                  </a:lnTo>
                  <a:lnTo>
                    <a:pt x="2288" y="2937"/>
                  </a:lnTo>
                  <a:lnTo>
                    <a:pt x="2297" y="2932"/>
                  </a:lnTo>
                  <a:lnTo>
                    <a:pt x="2304" y="2921"/>
                  </a:lnTo>
                  <a:lnTo>
                    <a:pt x="2306" y="2909"/>
                  </a:lnTo>
                  <a:lnTo>
                    <a:pt x="2306" y="2905"/>
                  </a:lnTo>
                  <a:lnTo>
                    <a:pt x="2305" y="2901"/>
                  </a:lnTo>
                  <a:lnTo>
                    <a:pt x="2243" y="2560"/>
                  </a:lnTo>
                  <a:lnTo>
                    <a:pt x="2240" y="2550"/>
                  </a:lnTo>
                  <a:lnTo>
                    <a:pt x="2233" y="2542"/>
                  </a:lnTo>
                  <a:lnTo>
                    <a:pt x="2224" y="2536"/>
                  </a:lnTo>
                  <a:lnTo>
                    <a:pt x="2214" y="2534"/>
                  </a:lnTo>
                  <a:lnTo>
                    <a:pt x="1542" y="2534"/>
                  </a:lnTo>
                  <a:close/>
                  <a:moveTo>
                    <a:pt x="585" y="305"/>
                  </a:moveTo>
                  <a:lnTo>
                    <a:pt x="571" y="308"/>
                  </a:lnTo>
                  <a:lnTo>
                    <a:pt x="560" y="314"/>
                  </a:lnTo>
                  <a:lnTo>
                    <a:pt x="550" y="324"/>
                  </a:lnTo>
                  <a:lnTo>
                    <a:pt x="544" y="336"/>
                  </a:lnTo>
                  <a:lnTo>
                    <a:pt x="542" y="350"/>
                  </a:lnTo>
                  <a:lnTo>
                    <a:pt x="542" y="1890"/>
                  </a:lnTo>
                  <a:lnTo>
                    <a:pt x="544" y="1906"/>
                  </a:lnTo>
                  <a:lnTo>
                    <a:pt x="553" y="1921"/>
                  </a:lnTo>
                  <a:lnTo>
                    <a:pt x="567" y="1930"/>
                  </a:lnTo>
                  <a:lnTo>
                    <a:pt x="3188" y="1930"/>
                  </a:lnTo>
                  <a:lnTo>
                    <a:pt x="3202" y="1921"/>
                  </a:lnTo>
                  <a:lnTo>
                    <a:pt x="3211" y="1906"/>
                  </a:lnTo>
                  <a:lnTo>
                    <a:pt x="3214" y="1890"/>
                  </a:lnTo>
                  <a:lnTo>
                    <a:pt x="3214" y="350"/>
                  </a:lnTo>
                  <a:lnTo>
                    <a:pt x="3212" y="336"/>
                  </a:lnTo>
                  <a:lnTo>
                    <a:pt x="3206" y="324"/>
                  </a:lnTo>
                  <a:lnTo>
                    <a:pt x="3196" y="314"/>
                  </a:lnTo>
                  <a:lnTo>
                    <a:pt x="3185" y="308"/>
                  </a:lnTo>
                  <a:lnTo>
                    <a:pt x="3170" y="305"/>
                  </a:lnTo>
                  <a:lnTo>
                    <a:pt x="585" y="305"/>
                  </a:lnTo>
                  <a:close/>
                  <a:moveTo>
                    <a:pt x="585" y="0"/>
                  </a:moveTo>
                  <a:lnTo>
                    <a:pt x="3170" y="0"/>
                  </a:lnTo>
                  <a:lnTo>
                    <a:pt x="3218" y="3"/>
                  </a:lnTo>
                  <a:lnTo>
                    <a:pt x="3263" y="13"/>
                  </a:lnTo>
                  <a:lnTo>
                    <a:pt x="3306" y="27"/>
                  </a:lnTo>
                  <a:lnTo>
                    <a:pt x="3346" y="48"/>
                  </a:lnTo>
                  <a:lnTo>
                    <a:pt x="3384" y="73"/>
                  </a:lnTo>
                  <a:lnTo>
                    <a:pt x="3418" y="103"/>
                  </a:lnTo>
                  <a:lnTo>
                    <a:pt x="3448" y="136"/>
                  </a:lnTo>
                  <a:lnTo>
                    <a:pt x="3473" y="173"/>
                  </a:lnTo>
                  <a:lnTo>
                    <a:pt x="3493" y="214"/>
                  </a:lnTo>
                  <a:lnTo>
                    <a:pt x="3508" y="256"/>
                  </a:lnTo>
                  <a:lnTo>
                    <a:pt x="3517" y="302"/>
                  </a:lnTo>
                  <a:lnTo>
                    <a:pt x="3520" y="350"/>
                  </a:lnTo>
                  <a:lnTo>
                    <a:pt x="3520" y="1890"/>
                  </a:lnTo>
                  <a:lnTo>
                    <a:pt x="3518" y="1931"/>
                  </a:lnTo>
                  <a:lnTo>
                    <a:pt x="3510" y="1970"/>
                  </a:lnTo>
                  <a:lnTo>
                    <a:pt x="3500" y="2009"/>
                  </a:lnTo>
                  <a:lnTo>
                    <a:pt x="3509" y="2028"/>
                  </a:lnTo>
                  <a:lnTo>
                    <a:pt x="3516" y="2049"/>
                  </a:lnTo>
                  <a:lnTo>
                    <a:pt x="3749" y="2983"/>
                  </a:lnTo>
                  <a:lnTo>
                    <a:pt x="3754" y="3006"/>
                  </a:lnTo>
                  <a:lnTo>
                    <a:pt x="3756" y="3029"/>
                  </a:lnTo>
                  <a:lnTo>
                    <a:pt x="3753" y="3060"/>
                  </a:lnTo>
                  <a:lnTo>
                    <a:pt x="3743" y="3090"/>
                  </a:lnTo>
                  <a:lnTo>
                    <a:pt x="3729" y="3116"/>
                  </a:lnTo>
                  <a:lnTo>
                    <a:pt x="3710" y="3140"/>
                  </a:lnTo>
                  <a:lnTo>
                    <a:pt x="3687" y="3158"/>
                  </a:lnTo>
                  <a:lnTo>
                    <a:pt x="3660" y="3173"/>
                  </a:lnTo>
                  <a:lnTo>
                    <a:pt x="3631" y="3182"/>
                  </a:lnTo>
                  <a:lnTo>
                    <a:pt x="3599" y="3186"/>
                  </a:lnTo>
                  <a:lnTo>
                    <a:pt x="157" y="3186"/>
                  </a:lnTo>
                  <a:lnTo>
                    <a:pt x="129" y="3183"/>
                  </a:lnTo>
                  <a:lnTo>
                    <a:pt x="101" y="3175"/>
                  </a:lnTo>
                  <a:lnTo>
                    <a:pt x="75" y="3163"/>
                  </a:lnTo>
                  <a:lnTo>
                    <a:pt x="52" y="3146"/>
                  </a:lnTo>
                  <a:lnTo>
                    <a:pt x="33" y="3125"/>
                  </a:lnTo>
                  <a:lnTo>
                    <a:pt x="18" y="3101"/>
                  </a:lnTo>
                  <a:lnTo>
                    <a:pt x="7" y="3075"/>
                  </a:lnTo>
                  <a:lnTo>
                    <a:pt x="1" y="3047"/>
                  </a:lnTo>
                  <a:lnTo>
                    <a:pt x="0" y="3019"/>
                  </a:lnTo>
                  <a:lnTo>
                    <a:pt x="5" y="2991"/>
                  </a:lnTo>
                  <a:lnTo>
                    <a:pt x="240" y="2049"/>
                  </a:lnTo>
                  <a:lnTo>
                    <a:pt x="247" y="2028"/>
                  </a:lnTo>
                  <a:lnTo>
                    <a:pt x="256" y="2009"/>
                  </a:lnTo>
                  <a:lnTo>
                    <a:pt x="245" y="1970"/>
                  </a:lnTo>
                  <a:lnTo>
                    <a:pt x="238" y="1931"/>
                  </a:lnTo>
                  <a:lnTo>
                    <a:pt x="236" y="1890"/>
                  </a:lnTo>
                  <a:lnTo>
                    <a:pt x="236" y="350"/>
                  </a:lnTo>
                  <a:lnTo>
                    <a:pt x="239" y="302"/>
                  </a:lnTo>
                  <a:lnTo>
                    <a:pt x="248" y="256"/>
                  </a:lnTo>
                  <a:lnTo>
                    <a:pt x="263" y="214"/>
                  </a:lnTo>
                  <a:lnTo>
                    <a:pt x="283" y="173"/>
                  </a:lnTo>
                  <a:lnTo>
                    <a:pt x="308" y="136"/>
                  </a:lnTo>
                  <a:lnTo>
                    <a:pt x="338" y="103"/>
                  </a:lnTo>
                  <a:lnTo>
                    <a:pt x="372" y="73"/>
                  </a:lnTo>
                  <a:lnTo>
                    <a:pt x="409" y="48"/>
                  </a:lnTo>
                  <a:lnTo>
                    <a:pt x="450" y="27"/>
                  </a:lnTo>
                  <a:lnTo>
                    <a:pt x="493" y="13"/>
                  </a:lnTo>
                  <a:lnTo>
                    <a:pt x="538" y="3"/>
                  </a:lnTo>
                  <a:lnTo>
                    <a:pt x="5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17"/>
            <p:cNvSpPr>
              <a:spLocks/>
            </p:cNvSpPr>
            <p:nvPr/>
          </p:nvSpPr>
          <p:spPr bwMode="auto">
            <a:xfrm>
              <a:off x="3928" y="4071"/>
              <a:ext cx="108" cy="109"/>
            </a:xfrm>
            <a:custGeom>
              <a:avLst/>
              <a:gdLst>
                <a:gd name="T0" fmla="*/ 49 w 654"/>
                <a:gd name="T1" fmla="*/ 0 h 654"/>
                <a:gd name="T2" fmla="*/ 63 w 654"/>
                <a:gd name="T3" fmla="*/ 2 h 654"/>
                <a:gd name="T4" fmla="*/ 515 w 654"/>
                <a:gd name="T5" fmla="*/ 174 h 654"/>
                <a:gd name="T6" fmla="*/ 527 w 654"/>
                <a:gd name="T7" fmla="*/ 181 h 654"/>
                <a:gd name="T8" fmla="*/ 536 w 654"/>
                <a:gd name="T9" fmla="*/ 192 h 654"/>
                <a:gd name="T10" fmla="*/ 542 w 654"/>
                <a:gd name="T11" fmla="*/ 205 h 654"/>
                <a:gd name="T12" fmla="*/ 544 w 654"/>
                <a:gd name="T13" fmla="*/ 220 h 654"/>
                <a:gd name="T14" fmla="*/ 541 w 654"/>
                <a:gd name="T15" fmla="*/ 234 h 654"/>
                <a:gd name="T16" fmla="*/ 534 w 654"/>
                <a:gd name="T17" fmla="*/ 247 h 654"/>
                <a:gd name="T18" fmla="*/ 524 w 654"/>
                <a:gd name="T19" fmla="*/ 256 h 654"/>
                <a:gd name="T20" fmla="*/ 510 w 654"/>
                <a:gd name="T21" fmla="*/ 262 h 654"/>
                <a:gd name="T22" fmla="*/ 412 w 654"/>
                <a:gd name="T23" fmla="*/ 289 h 654"/>
                <a:gd name="T24" fmla="*/ 641 w 654"/>
                <a:gd name="T25" fmla="*/ 518 h 654"/>
                <a:gd name="T26" fmla="*/ 649 w 654"/>
                <a:gd name="T27" fmla="*/ 529 h 654"/>
                <a:gd name="T28" fmla="*/ 654 w 654"/>
                <a:gd name="T29" fmla="*/ 543 h 654"/>
                <a:gd name="T30" fmla="*/ 654 w 654"/>
                <a:gd name="T31" fmla="*/ 558 h 654"/>
                <a:gd name="T32" fmla="*/ 649 w 654"/>
                <a:gd name="T33" fmla="*/ 572 h 654"/>
                <a:gd name="T34" fmla="*/ 641 w 654"/>
                <a:gd name="T35" fmla="*/ 583 h 654"/>
                <a:gd name="T36" fmla="*/ 583 w 654"/>
                <a:gd name="T37" fmla="*/ 641 h 654"/>
                <a:gd name="T38" fmla="*/ 571 w 654"/>
                <a:gd name="T39" fmla="*/ 649 h 654"/>
                <a:gd name="T40" fmla="*/ 557 w 654"/>
                <a:gd name="T41" fmla="*/ 654 h 654"/>
                <a:gd name="T42" fmla="*/ 543 w 654"/>
                <a:gd name="T43" fmla="*/ 654 h 654"/>
                <a:gd name="T44" fmla="*/ 530 w 654"/>
                <a:gd name="T45" fmla="*/ 649 h 654"/>
                <a:gd name="T46" fmla="*/ 517 w 654"/>
                <a:gd name="T47" fmla="*/ 641 h 654"/>
                <a:gd name="T48" fmla="*/ 289 w 654"/>
                <a:gd name="T49" fmla="*/ 412 h 654"/>
                <a:gd name="T50" fmla="*/ 262 w 654"/>
                <a:gd name="T51" fmla="*/ 510 h 654"/>
                <a:gd name="T52" fmla="*/ 256 w 654"/>
                <a:gd name="T53" fmla="*/ 524 h 654"/>
                <a:gd name="T54" fmla="*/ 246 w 654"/>
                <a:gd name="T55" fmla="*/ 534 h 654"/>
                <a:gd name="T56" fmla="*/ 234 w 654"/>
                <a:gd name="T57" fmla="*/ 541 h 654"/>
                <a:gd name="T58" fmla="*/ 220 w 654"/>
                <a:gd name="T59" fmla="*/ 544 h 654"/>
                <a:gd name="T60" fmla="*/ 205 w 654"/>
                <a:gd name="T61" fmla="*/ 543 h 654"/>
                <a:gd name="T62" fmla="*/ 192 w 654"/>
                <a:gd name="T63" fmla="*/ 536 h 654"/>
                <a:gd name="T64" fmla="*/ 181 w 654"/>
                <a:gd name="T65" fmla="*/ 527 h 654"/>
                <a:gd name="T66" fmla="*/ 174 w 654"/>
                <a:gd name="T67" fmla="*/ 515 h 654"/>
                <a:gd name="T68" fmla="*/ 3 w 654"/>
                <a:gd name="T69" fmla="*/ 62 h 654"/>
                <a:gd name="T70" fmla="*/ 0 w 654"/>
                <a:gd name="T71" fmla="*/ 50 h 654"/>
                <a:gd name="T72" fmla="*/ 0 w 654"/>
                <a:gd name="T73" fmla="*/ 36 h 654"/>
                <a:gd name="T74" fmla="*/ 5 w 654"/>
                <a:gd name="T75" fmla="*/ 24 h 654"/>
                <a:gd name="T76" fmla="*/ 14 w 654"/>
                <a:gd name="T77" fmla="*/ 13 h 654"/>
                <a:gd name="T78" fmla="*/ 24 w 654"/>
                <a:gd name="T79" fmla="*/ 5 h 654"/>
                <a:gd name="T80" fmla="*/ 37 w 654"/>
                <a:gd name="T81" fmla="*/ 1 h 654"/>
                <a:gd name="T82" fmla="*/ 49 w 654"/>
                <a:gd name="T83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4" h="654">
                  <a:moveTo>
                    <a:pt x="49" y="0"/>
                  </a:moveTo>
                  <a:lnTo>
                    <a:pt x="63" y="2"/>
                  </a:lnTo>
                  <a:lnTo>
                    <a:pt x="515" y="174"/>
                  </a:lnTo>
                  <a:lnTo>
                    <a:pt x="527" y="181"/>
                  </a:lnTo>
                  <a:lnTo>
                    <a:pt x="536" y="192"/>
                  </a:lnTo>
                  <a:lnTo>
                    <a:pt x="542" y="205"/>
                  </a:lnTo>
                  <a:lnTo>
                    <a:pt x="544" y="220"/>
                  </a:lnTo>
                  <a:lnTo>
                    <a:pt x="541" y="234"/>
                  </a:lnTo>
                  <a:lnTo>
                    <a:pt x="534" y="247"/>
                  </a:lnTo>
                  <a:lnTo>
                    <a:pt x="524" y="256"/>
                  </a:lnTo>
                  <a:lnTo>
                    <a:pt x="510" y="262"/>
                  </a:lnTo>
                  <a:lnTo>
                    <a:pt x="412" y="289"/>
                  </a:lnTo>
                  <a:lnTo>
                    <a:pt x="641" y="518"/>
                  </a:lnTo>
                  <a:lnTo>
                    <a:pt x="649" y="529"/>
                  </a:lnTo>
                  <a:lnTo>
                    <a:pt x="654" y="543"/>
                  </a:lnTo>
                  <a:lnTo>
                    <a:pt x="654" y="558"/>
                  </a:lnTo>
                  <a:lnTo>
                    <a:pt x="649" y="572"/>
                  </a:lnTo>
                  <a:lnTo>
                    <a:pt x="641" y="583"/>
                  </a:lnTo>
                  <a:lnTo>
                    <a:pt x="583" y="641"/>
                  </a:lnTo>
                  <a:lnTo>
                    <a:pt x="571" y="649"/>
                  </a:lnTo>
                  <a:lnTo>
                    <a:pt x="557" y="654"/>
                  </a:lnTo>
                  <a:lnTo>
                    <a:pt x="543" y="654"/>
                  </a:lnTo>
                  <a:lnTo>
                    <a:pt x="530" y="649"/>
                  </a:lnTo>
                  <a:lnTo>
                    <a:pt x="517" y="641"/>
                  </a:lnTo>
                  <a:lnTo>
                    <a:pt x="289" y="412"/>
                  </a:lnTo>
                  <a:lnTo>
                    <a:pt x="262" y="510"/>
                  </a:lnTo>
                  <a:lnTo>
                    <a:pt x="256" y="524"/>
                  </a:lnTo>
                  <a:lnTo>
                    <a:pt x="246" y="534"/>
                  </a:lnTo>
                  <a:lnTo>
                    <a:pt x="234" y="541"/>
                  </a:lnTo>
                  <a:lnTo>
                    <a:pt x="220" y="544"/>
                  </a:lnTo>
                  <a:lnTo>
                    <a:pt x="205" y="543"/>
                  </a:lnTo>
                  <a:lnTo>
                    <a:pt x="192" y="536"/>
                  </a:lnTo>
                  <a:lnTo>
                    <a:pt x="181" y="527"/>
                  </a:lnTo>
                  <a:lnTo>
                    <a:pt x="174" y="515"/>
                  </a:lnTo>
                  <a:lnTo>
                    <a:pt x="3" y="62"/>
                  </a:lnTo>
                  <a:lnTo>
                    <a:pt x="0" y="50"/>
                  </a:lnTo>
                  <a:lnTo>
                    <a:pt x="0" y="36"/>
                  </a:lnTo>
                  <a:lnTo>
                    <a:pt x="5" y="24"/>
                  </a:lnTo>
                  <a:lnTo>
                    <a:pt x="14" y="13"/>
                  </a:lnTo>
                  <a:lnTo>
                    <a:pt x="24" y="5"/>
                  </a:lnTo>
                  <a:lnTo>
                    <a:pt x="37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8" name="직사각형 66"/>
          <p:cNvSpPr/>
          <p:nvPr/>
        </p:nvSpPr>
        <p:spPr>
          <a:xfrm>
            <a:off x="1912124" y="1648098"/>
            <a:ext cx="2435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商品</a:t>
            </a:r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事業部</a:t>
            </a:r>
            <a:endParaRPr lang="en-US" altLang="ko-KR" sz="3200" b="1" dirty="0">
              <a:solidFill>
                <a:schemeClr val="bg2">
                  <a:lumMod val="1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en-US" altLang="ko-KR" sz="1600" dirty="0" smtClean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www.ktnet.com.tw</a:t>
            </a:r>
            <a:endParaRPr lang="ko-KR" altLang="en-US" sz="1600" dirty="0">
              <a:solidFill>
                <a:schemeClr val="bg2">
                  <a:lumMod val="10000"/>
                </a:schemeClr>
              </a:solidFill>
              <a:latin typeface="Microsoft YaHei" pitchFamily="34" charset="-122"/>
            </a:endParaRPr>
          </a:p>
        </p:txBody>
      </p:sp>
      <p:sp>
        <p:nvSpPr>
          <p:cNvPr id="70" name="직사각형 66"/>
          <p:cNvSpPr/>
          <p:nvPr/>
        </p:nvSpPr>
        <p:spPr>
          <a:xfrm>
            <a:off x="7913045" y="1656275"/>
            <a:ext cx="2435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軟體</a:t>
            </a:r>
            <a:r>
              <a:rPr lang="zh-TW" altLang="en-US" sz="2400" b="1" dirty="0" smtClean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開發部</a:t>
            </a:r>
            <a:endParaRPr lang="en-US" altLang="ko-KR" sz="2400" b="1" dirty="0">
              <a:solidFill>
                <a:schemeClr val="bg2">
                  <a:lumMod val="1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en-US" altLang="ko-KR" sz="1600" dirty="0" smtClean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www.tmserp.com.tw</a:t>
            </a:r>
            <a:endParaRPr lang="ko-KR" altLang="en-US" sz="1600" dirty="0">
              <a:solidFill>
                <a:schemeClr val="bg2">
                  <a:lumMod val="10000"/>
                </a:schemeClr>
              </a:solidFill>
              <a:latin typeface="Microsoft YaHei" pitchFamily="34" charset="-122"/>
            </a:endParaRPr>
          </a:p>
        </p:txBody>
      </p:sp>
      <p:pic>
        <p:nvPicPr>
          <p:cNvPr id="71" name="Picture 3" descr="C:\Users\kt\Desktop\包裝必放\Clife舒適生活\Clife舒適生活-綠底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205" y="3642109"/>
            <a:ext cx="812967" cy="81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" descr="C:\Users\kt\Desktop\包裝必放\KT商標檔案\蛇吞象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64" y="4689394"/>
            <a:ext cx="980852" cy="32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직사각형 66"/>
          <p:cNvSpPr/>
          <p:nvPr/>
        </p:nvSpPr>
        <p:spPr>
          <a:xfrm>
            <a:off x="4907653" y="2290252"/>
            <a:ext cx="24351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廣鐸</a:t>
            </a:r>
            <a:r>
              <a:rPr lang="zh-TW" altLang="en-US" sz="32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企業</a:t>
            </a:r>
            <a:endParaRPr lang="en-US" altLang="zh-TW" sz="32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有限公司</a:t>
            </a:r>
            <a:endParaRPr lang="en-US" altLang="ko-KR" sz="32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5" name="圓角化同側角落矩形 74"/>
          <p:cNvSpPr/>
          <p:nvPr/>
        </p:nvSpPr>
        <p:spPr>
          <a:xfrm rot="10800000">
            <a:off x="286581" y="-2069"/>
            <a:ext cx="170386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직사각형 66"/>
          <p:cNvSpPr/>
          <p:nvPr/>
        </p:nvSpPr>
        <p:spPr>
          <a:xfrm>
            <a:off x="194429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公司</a:t>
            </a:r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簡介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77" name="직사각형 66"/>
          <p:cNvSpPr/>
          <p:nvPr/>
        </p:nvSpPr>
        <p:spPr>
          <a:xfrm>
            <a:off x="533750" y="5726836"/>
            <a:ext cx="3394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廣鐸企業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成立於民國</a:t>
            </a:r>
            <a:r>
              <a:rPr lang="en-US" altLang="zh-TW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79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年</a:t>
            </a:r>
            <a:endParaRPr lang="ko-KR" altLang="en-US" sz="1000" dirty="0">
              <a:solidFill>
                <a:schemeClr val="accent1">
                  <a:lumMod val="75000"/>
                </a:schemeClr>
              </a:solidFill>
              <a:latin typeface="Microsoft YaHei" pitchFamily="34" charset="-122"/>
            </a:endParaRPr>
          </a:p>
        </p:txBody>
      </p:sp>
      <p:grpSp>
        <p:nvGrpSpPr>
          <p:cNvPr id="78" name="群組 77"/>
          <p:cNvGrpSpPr/>
          <p:nvPr/>
        </p:nvGrpSpPr>
        <p:grpSpPr>
          <a:xfrm>
            <a:off x="476995" y="6123369"/>
            <a:ext cx="10611527" cy="439608"/>
            <a:chOff x="229825" y="5530749"/>
            <a:chExt cx="10611527" cy="439608"/>
          </a:xfrm>
        </p:grpSpPr>
        <p:sp>
          <p:nvSpPr>
            <p:cNvPr id="79" name="직사각형 66"/>
            <p:cNvSpPr/>
            <p:nvPr/>
          </p:nvSpPr>
          <p:spPr>
            <a:xfrm>
              <a:off x="229825" y="5568545"/>
              <a:ext cx="17217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全台服務</a:t>
              </a:r>
              <a:r>
                <a:rPr lang="zh-TW" altLang="en-US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據點</a:t>
              </a:r>
              <a:endParaRPr lang="ko-KR" altLang="en-US" sz="1050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</a:endParaRPr>
            </a:p>
          </p:txBody>
        </p:sp>
        <p:sp>
          <p:nvSpPr>
            <p:cNvPr id="80" name="직사각형 66"/>
            <p:cNvSpPr/>
            <p:nvPr/>
          </p:nvSpPr>
          <p:spPr>
            <a:xfrm>
              <a:off x="1983933" y="5570247"/>
              <a:ext cx="88574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台北</a:t>
              </a:r>
              <a:r>
                <a:rPr lang="zh-TW" altLang="en-US" sz="2000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｜</a:t>
              </a:r>
              <a:r>
                <a:rPr lang="zh-TW" altLang="en-US" sz="20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新竹</a:t>
              </a:r>
              <a:r>
                <a:rPr lang="zh-TW" altLang="en-US" sz="2000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｜ </a:t>
              </a:r>
              <a:r>
                <a:rPr lang="zh-TW" altLang="en-US" sz="20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台中｜台南｜高雄｜花蓮｜深圳辦公室</a:t>
              </a:r>
              <a:endParaRPr lang="ko-KR" altLang="en-US" sz="1100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</a:endParaRPr>
            </a:p>
          </p:txBody>
        </p:sp>
        <p:sp>
          <p:nvSpPr>
            <p:cNvPr id="81" name="圓角矩形 80"/>
            <p:cNvSpPr/>
            <p:nvPr/>
          </p:nvSpPr>
          <p:spPr>
            <a:xfrm>
              <a:off x="286580" y="5530749"/>
              <a:ext cx="1608259" cy="435429"/>
            </a:xfrm>
            <a:prstGeom prst="round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28" name="圖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027" y="2809878"/>
            <a:ext cx="2243159" cy="224423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32" y="885825"/>
            <a:ext cx="1770163" cy="177016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51" y="2830035"/>
            <a:ext cx="1655869" cy="710373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7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316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675" y="-207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群組 96"/>
          <p:cNvGrpSpPr/>
          <p:nvPr/>
        </p:nvGrpSpPr>
        <p:grpSpPr>
          <a:xfrm>
            <a:off x="507708" y="1643576"/>
            <a:ext cx="5384135" cy="4785068"/>
            <a:chOff x="5880030" y="1643576"/>
            <a:chExt cx="5384135" cy="4785068"/>
          </a:xfrm>
        </p:grpSpPr>
        <p:sp>
          <p:nvSpPr>
            <p:cNvPr id="3" name="矩形 2"/>
            <p:cNvSpPr/>
            <p:nvPr/>
          </p:nvSpPr>
          <p:spPr>
            <a:xfrm>
              <a:off x="5880038" y="164592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094968" y="166586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會員管理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880037" y="219233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6094974" y="2212279"/>
              <a:ext cx="1107996" cy="369332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支付管理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880038" y="2751182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6094968" y="277112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促銷折扣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880038" y="3310629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6094968" y="333057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數據分析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6128629" y="3868870"/>
              <a:ext cx="104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WMS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儲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880038" y="437830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094965" y="439824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電子發票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880034" y="4924040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141451" y="4943983"/>
              <a:ext cx="1015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 子 秤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880034" y="5489364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出勤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打卡</a:t>
              </a:r>
              <a:endParaRPr lang="zh-TW" altLang="en-US" dirty="0"/>
            </a:p>
          </p:txBody>
        </p:sp>
        <p:sp>
          <p:nvSpPr>
            <p:cNvPr id="32" name="矩形 31"/>
            <p:cNvSpPr/>
            <p:nvPr/>
          </p:nvSpPr>
          <p:spPr>
            <a:xfrm>
              <a:off x="5880030" y="6029633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6094955" y="6049576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客　　製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9726310" y="164357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9941240" y="166351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財務報表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726309" y="218999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9941238" y="220993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電商整合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726307" y="2748837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9941237" y="276878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自動查補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726306" y="3308284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9941235" y="332822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分店管理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10402864" y="3866525"/>
              <a:ext cx="184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726306" y="437596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9941233" y="439590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分店庫存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9726306" y="4921695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9941234" y="494163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交班過帳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9726306" y="5487019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9941233" y="550696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代收代付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9726302" y="6027288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9941226" y="6047231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雲　　端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grpSp>
          <p:nvGrpSpPr>
            <p:cNvPr id="62" name="群組 61"/>
            <p:cNvGrpSpPr/>
            <p:nvPr/>
          </p:nvGrpSpPr>
          <p:grpSpPr>
            <a:xfrm>
              <a:off x="7803571" y="3630072"/>
              <a:ext cx="1537855" cy="832030"/>
              <a:chOff x="1097280" y="2019993"/>
              <a:chExt cx="1537855" cy="832030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1097280" y="2019993"/>
                <a:ext cx="1537855" cy="83203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文字方塊 63"/>
              <p:cNvSpPr txBox="1"/>
              <p:nvPr/>
            </p:nvSpPr>
            <p:spPr>
              <a:xfrm>
                <a:off x="1449916" y="2205175"/>
                <a:ext cx="8242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POS</a:t>
                </a:r>
                <a:endPara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cxnSp>
          <p:nvCxnSpPr>
            <p:cNvPr id="67" name="直線接點 66"/>
            <p:cNvCxnSpPr>
              <a:stCxn id="3" idx="3"/>
            </p:cNvCxnSpPr>
            <p:nvPr/>
          </p:nvCxnSpPr>
          <p:spPr>
            <a:xfrm flipV="1">
              <a:off x="7417893" y="1843081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/>
            <p:cNvCxnSpPr/>
            <p:nvPr/>
          </p:nvCxnSpPr>
          <p:spPr>
            <a:xfrm flipV="1">
              <a:off x="7417893" y="2396945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 flipV="1">
              <a:off x="7417885" y="2937367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/>
            <p:cNvCxnSpPr/>
            <p:nvPr/>
          </p:nvCxnSpPr>
          <p:spPr>
            <a:xfrm flipV="1">
              <a:off x="7417885" y="3498623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/>
            <p:cNvCxnSpPr>
              <a:endCxn id="63" idx="1"/>
            </p:cNvCxnSpPr>
            <p:nvPr/>
          </p:nvCxnSpPr>
          <p:spPr>
            <a:xfrm flipV="1">
              <a:off x="7597825" y="4046087"/>
              <a:ext cx="205746" cy="510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/>
            <p:cNvCxnSpPr/>
            <p:nvPr/>
          </p:nvCxnSpPr>
          <p:spPr>
            <a:xfrm flipV="1">
              <a:off x="7417893" y="4598778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/>
            <p:cNvCxnSpPr/>
            <p:nvPr/>
          </p:nvCxnSpPr>
          <p:spPr>
            <a:xfrm flipV="1">
              <a:off x="7417885" y="5139200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/>
            <p:cNvCxnSpPr/>
            <p:nvPr/>
          </p:nvCxnSpPr>
          <p:spPr>
            <a:xfrm flipV="1">
              <a:off x="7417885" y="570045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/>
            <p:cNvCxnSpPr/>
            <p:nvPr/>
          </p:nvCxnSpPr>
          <p:spPr>
            <a:xfrm flipV="1">
              <a:off x="7417885" y="623551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/>
            <p:nvPr/>
          </p:nvCxnSpPr>
          <p:spPr>
            <a:xfrm flipH="1">
              <a:off x="7597825" y="1843081"/>
              <a:ext cx="8" cy="43837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/>
            <p:cNvCxnSpPr/>
            <p:nvPr/>
          </p:nvCxnSpPr>
          <p:spPr>
            <a:xfrm flipV="1">
              <a:off x="9546362" y="1843081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87"/>
            <p:cNvCxnSpPr/>
            <p:nvPr/>
          </p:nvCxnSpPr>
          <p:spPr>
            <a:xfrm flipV="1">
              <a:off x="9546362" y="2396945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/>
            <p:cNvCxnSpPr/>
            <p:nvPr/>
          </p:nvCxnSpPr>
          <p:spPr>
            <a:xfrm flipV="1">
              <a:off x="9546354" y="2937367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/>
            <p:cNvCxnSpPr/>
            <p:nvPr/>
          </p:nvCxnSpPr>
          <p:spPr>
            <a:xfrm flipV="1">
              <a:off x="9546354" y="3498623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/>
            <p:cNvCxnSpPr/>
            <p:nvPr/>
          </p:nvCxnSpPr>
          <p:spPr>
            <a:xfrm>
              <a:off x="9340616" y="4047261"/>
              <a:ext cx="205738" cy="42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/>
            <p:cNvCxnSpPr/>
            <p:nvPr/>
          </p:nvCxnSpPr>
          <p:spPr>
            <a:xfrm flipV="1">
              <a:off x="9546362" y="4598778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/>
            <p:cNvCxnSpPr/>
            <p:nvPr/>
          </p:nvCxnSpPr>
          <p:spPr>
            <a:xfrm flipV="1">
              <a:off x="9546354" y="5139200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接點 93"/>
            <p:cNvCxnSpPr/>
            <p:nvPr/>
          </p:nvCxnSpPr>
          <p:spPr>
            <a:xfrm flipV="1">
              <a:off x="9546354" y="570045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接點 94"/>
            <p:cNvCxnSpPr/>
            <p:nvPr/>
          </p:nvCxnSpPr>
          <p:spPr>
            <a:xfrm flipV="1">
              <a:off x="9546354" y="623551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 flipH="1">
              <a:off x="9555663" y="1843081"/>
              <a:ext cx="8" cy="43837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矩形 84"/>
          <p:cNvSpPr/>
          <p:nvPr/>
        </p:nvSpPr>
        <p:spPr>
          <a:xfrm>
            <a:off x="3798587" y="332509"/>
            <a:ext cx="4615857" cy="906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205999" y="400831"/>
            <a:ext cx="3801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spc="3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門市整合系統</a:t>
            </a:r>
            <a:endParaRPr lang="zh-TW" altLang="en-US" sz="4400" b="1" spc="3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67125" y="332509"/>
            <a:ext cx="131462" cy="906087"/>
          </a:xfrm>
          <a:prstGeom prst="rect">
            <a:avLst/>
          </a:prstGeom>
          <a:solidFill>
            <a:srgbClr val="FFE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8413750" y="332507"/>
            <a:ext cx="131462" cy="906087"/>
          </a:xfrm>
          <a:prstGeom prst="rect">
            <a:avLst/>
          </a:prstGeom>
          <a:solidFill>
            <a:srgbClr val="FFE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8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74" name="圓角化同側角落矩形 73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5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POS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功能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6" name="矩形 75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20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04946" y="3831834"/>
            <a:ext cx="1537855" cy="39901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離線結帳</a:t>
            </a:r>
            <a:endParaRPr lang="zh-TW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83" name="直線接點 82"/>
          <p:cNvCxnSpPr/>
          <p:nvPr/>
        </p:nvCxnSpPr>
        <p:spPr>
          <a:xfrm flipV="1">
            <a:off x="2031652" y="4056897"/>
            <a:ext cx="179940" cy="23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/>
          <p:cNvSpPr/>
          <p:nvPr/>
        </p:nvSpPr>
        <p:spPr>
          <a:xfrm>
            <a:off x="4353972" y="3841789"/>
            <a:ext cx="1537855" cy="39901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後 結 帳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97" y="1565031"/>
            <a:ext cx="4941518" cy="49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3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3679" y="-1135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21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510448" y="2446291"/>
            <a:ext cx="27918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銷售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收款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發票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交班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過帳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分析</a:t>
            </a: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報表</a:t>
            </a:r>
            <a:endParaRPr lang="en-US" altLang="zh-TW" sz="24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en-US" altLang="zh-TW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LINE@</a:t>
            </a: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串接行銷</a:t>
            </a: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646507" y="477238"/>
            <a:ext cx="1379132" cy="1379132"/>
            <a:chOff x="5454490" y="869139"/>
            <a:chExt cx="1379132" cy="1379132"/>
          </a:xfrm>
        </p:grpSpPr>
        <p:sp>
          <p:nvSpPr>
            <p:cNvPr id="60" name="橢圓 59"/>
            <p:cNvSpPr/>
            <p:nvPr/>
          </p:nvSpPr>
          <p:spPr>
            <a:xfrm>
              <a:off x="5490787" y="912516"/>
              <a:ext cx="1306547" cy="130654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1" name="橢圓 60"/>
            <p:cNvSpPr/>
            <p:nvPr/>
          </p:nvSpPr>
          <p:spPr>
            <a:xfrm>
              <a:off x="5454490" y="869139"/>
              <a:ext cx="1379132" cy="1379132"/>
            </a:xfrm>
            <a:prstGeom prst="ellips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5687341" y="1088735"/>
              <a:ext cx="93006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POS</a:t>
              </a:r>
            </a:p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設備</a:t>
              </a:r>
              <a:endParaRPr lang="zh-TW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203645" y="1976253"/>
            <a:ext cx="2295972" cy="597095"/>
            <a:chOff x="5203645" y="1734086"/>
            <a:chExt cx="2295972" cy="597095"/>
          </a:xfrm>
        </p:grpSpPr>
        <p:grpSp>
          <p:nvGrpSpPr>
            <p:cNvPr id="48" name="群組 47"/>
            <p:cNvGrpSpPr/>
            <p:nvPr/>
          </p:nvGrpSpPr>
          <p:grpSpPr>
            <a:xfrm>
              <a:off x="5203645" y="1896502"/>
              <a:ext cx="2295972" cy="434679"/>
              <a:chOff x="3728851" y="2684547"/>
              <a:chExt cx="2360491" cy="534734"/>
            </a:xfrm>
          </p:grpSpPr>
          <p:sp>
            <p:nvSpPr>
              <p:cNvPr id="58" name="圓角矩形 57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矩形 58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快速結帳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6219740" y="1734086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3670120" y="2953665"/>
            <a:ext cx="2295972" cy="434679"/>
            <a:chOff x="3728851" y="2684547"/>
            <a:chExt cx="2360491" cy="534734"/>
          </a:xfrm>
        </p:grpSpPr>
        <p:sp>
          <p:nvSpPr>
            <p:cNvPr id="44" name="圓角矩形 43"/>
            <p:cNvSpPr/>
            <p:nvPr/>
          </p:nvSpPr>
          <p:spPr>
            <a:xfrm>
              <a:off x="3728851" y="2684547"/>
              <a:ext cx="2353044" cy="534734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矩形 44"/>
            <p:cNvSpPr/>
            <p:nvPr/>
          </p:nvSpPr>
          <p:spPr>
            <a:xfrm>
              <a:off x="3736298" y="2716195"/>
              <a:ext cx="2353044" cy="454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進銷存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3670120" y="3528568"/>
            <a:ext cx="2295972" cy="597095"/>
            <a:chOff x="3670120" y="2830870"/>
            <a:chExt cx="2295972" cy="597095"/>
          </a:xfrm>
        </p:grpSpPr>
        <p:grpSp>
          <p:nvGrpSpPr>
            <p:cNvPr id="65" name="群組 64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67" name="圓角矩形 66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8" name="矩形 67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交班過帳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6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69" name="群組 68"/>
          <p:cNvGrpSpPr/>
          <p:nvPr/>
        </p:nvGrpSpPr>
        <p:grpSpPr>
          <a:xfrm>
            <a:off x="3677363" y="4269035"/>
            <a:ext cx="2295972" cy="597095"/>
            <a:chOff x="3670120" y="2830870"/>
            <a:chExt cx="2295972" cy="597095"/>
          </a:xfrm>
        </p:grpSpPr>
        <p:grpSp>
          <p:nvGrpSpPr>
            <p:cNvPr id="70" name="群組 69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72" name="圓角矩形 71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3" name="矩形 72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銷售報表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3670120" y="5003117"/>
            <a:ext cx="2295972" cy="597095"/>
            <a:chOff x="3670120" y="2830870"/>
            <a:chExt cx="2295972" cy="597095"/>
          </a:xfrm>
        </p:grpSpPr>
        <p:grpSp>
          <p:nvGrpSpPr>
            <p:cNvPr id="75" name="群組 74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77" name="圓角矩形 76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8" name="矩形 77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會計傳票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6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3670120" y="5738305"/>
            <a:ext cx="2295972" cy="597095"/>
            <a:chOff x="3670120" y="2830870"/>
            <a:chExt cx="2295972" cy="597095"/>
          </a:xfrm>
        </p:grpSpPr>
        <p:grpSp>
          <p:nvGrpSpPr>
            <p:cNvPr id="80" name="群組 79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82" name="圓角矩形 81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3" name="矩形 82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財務報表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1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4" name="向下箭號 13"/>
          <p:cNvSpPr/>
          <p:nvPr/>
        </p:nvSpPr>
        <p:spPr>
          <a:xfrm>
            <a:off x="7696804" y="3490856"/>
            <a:ext cx="298717" cy="86222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4" name="群組 83"/>
          <p:cNvGrpSpPr/>
          <p:nvPr/>
        </p:nvGrpSpPr>
        <p:grpSpPr>
          <a:xfrm>
            <a:off x="6709042" y="5003117"/>
            <a:ext cx="2295972" cy="597095"/>
            <a:chOff x="3670120" y="2830870"/>
            <a:chExt cx="2295972" cy="597095"/>
          </a:xfrm>
        </p:grpSpPr>
        <p:grpSp>
          <p:nvGrpSpPr>
            <p:cNvPr id="85" name="群組 84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87" name="圓角矩形 86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8" name="矩形 87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6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89" name="群組 88"/>
          <p:cNvGrpSpPr/>
          <p:nvPr/>
        </p:nvGrpSpPr>
        <p:grpSpPr>
          <a:xfrm>
            <a:off x="6701799" y="4431450"/>
            <a:ext cx="2295972" cy="434679"/>
            <a:chOff x="3728851" y="2684547"/>
            <a:chExt cx="2360491" cy="534734"/>
          </a:xfrm>
        </p:grpSpPr>
        <p:sp>
          <p:nvSpPr>
            <p:cNvPr id="90" name="圓角矩形 89"/>
            <p:cNvSpPr/>
            <p:nvPr/>
          </p:nvSpPr>
          <p:spPr>
            <a:xfrm>
              <a:off x="3728851" y="2684547"/>
              <a:ext cx="2353044" cy="534734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1" name="矩形 90"/>
            <p:cNvSpPr/>
            <p:nvPr/>
          </p:nvSpPr>
          <p:spPr>
            <a:xfrm>
              <a:off x="3736298" y="2716195"/>
              <a:ext cx="2353044" cy="454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結帳單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群組 91"/>
          <p:cNvGrpSpPr/>
          <p:nvPr/>
        </p:nvGrpSpPr>
        <p:grpSpPr>
          <a:xfrm>
            <a:off x="6694556" y="2953665"/>
            <a:ext cx="2295972" cy="434679"/>
            <a:chOff x="3728851" y="2684547"/>
            <a:chExt cx="2360491" cy="534734"/>
          </a:xfrm>
        </p:grpSpPr>
        <p:sp>
          <p:nvSpPr>
            <p:cNvPr id="93" name="圓角矩形 92"/>
            <p:cNvSpPr/>
            <p:nvPr/>
          </p:nvSpPr>
          <p:spPr>
            <a:xfrm>
              <a:off x="3728851" y="2684547"/>
              <a:ext cx="2353044" cy="534734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矩形 93"/>
            <p:cNvSpPr/>
            <p:nvPr/>
          </p:nvSpPr>
          <p:spPr>
            <a:xfrm>
              <a:off x="3736298" y="2716195"/>
              <a:ext cx="2353044" cy="454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現銷</a:t>
              </a:r>
              <a:r>
                <a:rPr lang="en-US" altLang="zh-TW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禮券</a:t>
              </a:r>
              <a:r>
                <a:rPr lang="en-US" altLang="zh-TW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刷卡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8" name="直線接點 17"/>
          <p:cNvCxnSpPr>
            <a:stCxn id="58" idx="2"/>
          </p:cNvCxnSpPr>
          <p:nvPr/>
        </p:nvCxnSpPr>
        <p:spPr>
          <a:xfrm>
            <a:off x="6348010" y="2573348"/>
            <a:ext cx="0" cy="15715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肘形接點 3"/>
          <p:cNvCxnSpPr>
            <a:stCxn id="44" idx="0"/>
            <a:endCxn id="93" idx="0"/>
          </p:cNvCxnSpPr>
          <p:nvPr/>
        </p:nvCxnSpPr>
        <p:spPr>
          <a:xfrm rot="5400000" flipH="1" flipV="1">
            <a:off x="6326703" y="1441447"/>
            <a:ext cx="12700" cy="3024436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9270304" y="2349061"/>
            <a:ext cx="265803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  複合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式</a:t>
            </a:r>
            <a:r>
              <a:rPr lang="en-US" altLang="zh-TW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POS</a:t>
            </a:r>
            <a:endParaRPr lang="zh-TW" altLang="en-US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生活百貨  ◆ 五金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百貨 </a:t>
            </a:r>
            <a:endParaRPr lang="en-US" altLang="zh-TW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運動用品  ◆ </a:t>
            </a:r>
            <a:r>
              <a:rPr lang="en-US" altLang="zh-TW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3C 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家電</a:t>
            </a:r>
            <a:endParaRPr lang="en-US" altLang="zh-TW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竉物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百貨 </a:t>
            </a: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◆ 通訊門市◆ 百貨服飾  ◆ 醫療保健</a:t>
            </a:r>
            <a:endParaRPr lang="en-US" altLang="zh-TW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美妝保養  ◆ 文具書局</a:t>
            </a:r>
            <a:endParaRPr lang="en-US" altLang="zh-TW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生鮮超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市 </a:t>
            </a: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◆ 腳踏機車◆ 餐廰飲料  ◆ 鐘錶眼鏡</a:t>
            </a:r>
            <a:endParaRPr lang="en-US" altLang="zh-TW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0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0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0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0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4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57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22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8" y="-2069"/>
            <a:ext cx="2247072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78" y="83607"/>
            <a:ext cx="2247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電子發票系統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128" name="群組 127"/>
          <p:cNvGrpSpPr/>
          <p:nvPr/>
        </p:nvGrpSpPr>
        <p:grpSpPr>
          <a:xfrm>
            <a:off x="3973719" y="1143213"/>
            <a:ext cx="7724236" cy="4940115"/>
            <a:chOff x="3684606" y="833744"/>
            <a:chExt cx="7724236" cy="4940115"/>
          </a:xfrm>
        </p:grpSpPr>
        <p:grpSp>
          <p:nvGrpSpPr>
            <p:cNvPr id="48" name="群組 47"/>
            <p:cNvGrpSpPr/>
            <p:nvPr/>
          </p:nvGrpSpPr>
          <p:grpSpPr>
            <a:xfrm>
              <a:off x="3684606" y="833744"/>
              <a:ext cx="2391051" cy="434679"/>
              <a:chOff x="3728851" y="2684547"/>
              <a:chExt cx="2360491" cy="534734"/>
            </a:xfrm>
          </p:grpSpPr>
          <p:sp>
            <p:nvSpPr>
              <p:cNvPr id="58" name="圓角矩形 57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矩形 58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出貨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系統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6336074" y="2750254"/>
              <a:ext cx="2288729" cy="679781"/>
              <a:chOff x="3728851" y="2684547"/>
              <a:chExt cx="2353044" cy="534734"/>
            </a:xfrm>
          </p:grpSpPr>
          <p:sp>
            <p:nvSpPr>
              <p:cNvPr id="90" name="圓角矩形 89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1" name="矩形 90"/>
              <p:cNvSpPr/>
              <p:nvPr/>
            </p:nvSpPr>
            <p:spPr>
              <a:xfrm>
                <a:off x="3956486" y="2833868"/>
                <a:ext cx="1897773" cy="290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POS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系統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3684606" y="2762045"/>
              <a:ext cx="2339878" cy="667996"/>
              <a:chOff x="3728851" y="2684547"/>
              <a:chExt cx="2353044" cy="534734"/>
            </a:xfrm>
          </p:grpSpPr>
          <p:sp>
            <p:nvSpPr>
              <p:cNvPr id="93" name="圓角矩形 92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4" name="矩形 93"/>
              <p:cNvSpPr/>
              <p:nvPr/>
            </p:nvSpPr>
            <p:spPr>
              <a:xfrm>
                <a:off x="3736298" y="2693321"/>
                <a:ext cx="2340842" cy="51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網購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出貨</a:t>
                </a:r>
                <a:endPara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電子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</a:t>
                </a:r>
                <a:r>
                  <a:rPr lang="en-US" altLang="zh-TW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MAIL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8" name="直線接點 17"/>
            <p:cNvCxnSpPr/>
            <p:nvPr/>
          </p:nvCxnSpPr>
          <p:spPr>
            <a:xfrm>
              <a:off x="7522662" y="1268423"/>
              <a:ext cx="0" cy="206348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群組 94"/>
            <p:cNvGrpSpPr/>
            <p:nvPr/>
          </p:nvGrpSpPr>
          <p:grpSpPr>
            <a:xfrm>
              <a:off x="6336073" y="833744"/>
              <a:ext cx="2391051" cy="434679"/>
              <a:chOff x="3728851" y="2684547"/>
              <a:chExt cx="2360491" cy="534734"/>
            </a:xfrm>
          </p:grpSpPr>
          <p:sp>
            <p:nvSpPr>
              <p:cNvPr id="96" name="圓角矩形 95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9" name="矩形 98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POS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系統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0" name="群組 99"/>
            <p:cNvGrpSpPr/>
            <p:nvPr/>
          </p:nvGrpSpPr>
          <p:grpSpPr>
            <a:xfrm>
              <a:off x="9017790" y="833744"/>
              <a:ext cx="2391052" cy="434679"/>
              <a:chOff x="3728850" y="2684547"/>
              <a:chExt cx="2360492" cy="534734"/>
            </a:xfrm>
          </p:grpSpPr>
          <p:sp>
            <p:nvSpPr>
              <p:cNvPr id="101" name="圓角矩形 100"/>
              <p:cNvSpPr/>
              <p:nvPr/>
            </p:nvSpPr>
            <p:spPr>
              <a:xfrm>
                <a:off x="3728850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2" name="矩形 101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發票系統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" name="群組 102"/>
            <p:cNvGrpSpPr/>
            <p:nvPr/>
          </p:nvGrpSpPr>
          <p:grpSpPr>
            <a:xfrm>
              <a:off x="5638885" y="4141635"/>
              <a:ext cx="3644857" cy="434679"/>
              <a:chOff x="3445607" y="2684547"/>
              <a:chExt cx="2643735" cy="534734"/>
            </a:xfrm>
          </p:grpSpPr>
          <p:sp>
            <p:nvSpPr>
              <p:cNvPr id="104" name="圓角矩形 103"/>
              <p:cNvSpPr/>
              <p:nvPr/>
            </p:nvSpPr>
            <p:spPr>
              <a:xfrm>
                <a:off x="3445607" y="2684547"/>
                <a:ext cx="2636288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5" name="矩形 104"/>
              <p:cNvSpPr/>
              <p:nvPr/>
            </p:nvSpPr>
            <p:spPr>
              <a:xfrm>
                <a:off x="3452368" y="2716195"/>
                <a:ext cx="263697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紙本</a:t>
                </a:r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/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載具電子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9" name="群組 108"/>
            <p:cNvGrpSpPr/>
            <p:nvPr/>
          </p:nvGrpSpPr>
          <p:grpSpPr>
            <a:xfrm>
              <a:off x="5605288" y="5083238"/>
              <a:ext cx="3690509" cy="690621"/>
              <a:chOff x="3728852" y="2684547"/>
              <a:chExt cx="2353044" cy="534735"/>
            </a:xfrm>
          </p:grpSpPr>
          <p:sp>
            <p:nvSpPr>
              <p:cNvPr id="110" name="圓角矩形 109"/>
              <p:cNvSpPr/>
              <p:nvPr/>
            </p:nvSpPr>
            <p:spPr>
              <a:xfrm>
                <a:off x="3728852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1" name="矩形 110"/>
              <p:cNvSpPr/>
              <p:nvPr/>
            </p:nvSpPr>
            <p:spPr>
              <a:xfrm>
                <a:off x="3736298" y="2716196"/>
                <a:ext cx="2345597" cy="5030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上傳財政部電子發票平台</a:t>
                </a:r>
              </a:p>
              <a:p>
                <a:pPr algn="ctr"/>
                <a:r>
                  <a:rPr lang="en-US" altLang="zh-TW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TMS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媒體申報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14" name="直線單箭頭接點 113"/>
            <p:cNvCxnSpPr/>
            <p:nvPr/>
          </p:nvCxnSpPr>
          <p:spPr>
            <a:xfrm>
              <a:off x="4836663" y="1268423"/>
              <a:ext cx="0" cy="137309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單箭頭接點 114"/>
            <p:cNvCxnSpPr/>
            <p:nvPr/>
          </p:nvCxnSpPr>
          <p:spPr>
            <a:xfrm>
              <a:off x="6812711" y="1939100"/>
              <a:ext cx="0" cy="70241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 flipH="1">
              <a:off x="4836663" y="1939100"/>
              <a:ext cx="1976048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單箭頭接點 115"/>
            <p:cNvCxnSpPr>
              <a:stCxn id="104" idx="2"/>
            </p:cNvCxnSpPr>
            <p:nvPr/>
          </p:nvCxnSpPr>
          <p:spPr>
            <a:xfrm>
              <a:off x="7456180" y="4576314"/>
              <a:ext cx="0" cy="403010"/>
            </a:xfrm>
            <a:prstGeom prst="straightConnector1">
              <a:avLst/>
            </a:prstGeom>
            <a:ln w="2857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單箭頭接點 118"/>
            <p:cNvCxnSpPr/>
            <p:nvPr/>
          </p:nvCxnSpPr>
          <p:spPr>
            <a:xfrm>
              <a:off x="7461314" y="3423691"/>
              <a:ext cx="0" cy="63395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單箭頭接點 112"/>
            <p:cNvCxnSpPr/>
            <p:nvPr/>
          </p:nvCxnSpPr>
          <p:spPr>
            <a:xfrm>
              <a:off x="7277922" y="1284292"/>
              <a:ext cx="0" cy="137309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409246" y="3059723"/>
            <a:ext cx="473575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◆ 同步串接財政部</a:t>
            </a:r>
          </a:p>
          <a:p>
            <a:pPr>
              <a:lnSpc>
                <a:spcPts val="3000"/>
              </a:lnSpc>
            </a:pP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    電子發票系統</a:t>
            </a:r>
          </a:p>
          <a:p>
            <a:pPr>
              <a:lnSpc>
                <a:spcPts val="3000"/>
              </a:lnSpc>
            </a:pPr>
            <a:endParaRPr lang="zh-TW" altLang="en-US" sz="2000" b="1" dirty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2000" b="1" dirty="0" smtClean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電子發票自動開立不限張數</a:t>
            </a:r>
            <a:endParaRPr lang="en-US" altLang="zh-TW" sz="2000" b="1" dirty="0" smtClean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endParaRPr lang="en-US" altLang="zh-TW" sz="2000" b="1" dirty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sz="2000" b="1" dirty="0" smtClean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一套系統多種發票開立</a:t>
            </a:r>
          </a:p>
          <a:p>
            <a:pPr>
              <a:lnSpc>
                <a:spcPts val="3000"/>
              </a:lnSpc>
            </a:pP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    滿足不同客戶的選擇</a:t>
            </a:r>
          </a:p>
        </p:txBody>
      </p:sp>
      <p:sp>
        <p:nvSpPr>
          <p:cNvPr id="9" name="矩形 8"/>
          <p:cNvSpPr/>
          <p:nvPr/>
        </p:nvSpPr>
        <p:spPr>
          <a:xfrm>
            <a:off x="4848498" y="1143213"/>
            <a:ext cx="914400" cy="434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肘形接點 10"/>
          <p:cNvCxnSpPr>
            <a:stCxn id="9" idx="2"/>
            <a:endCxn id="101" idx="2"/>
          </p:cNvCxnSpPr>
          <p:nvPr/>
        </p:nvCxnSpPr>
        <p:spPr>
          <a:xfrm rot="16200000" flipH="1">
            <a:off x="7902177" y="-1018588"/>
            <a:ext cx="12700" cy="5192959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8769350" y="4451104"/>
            <a:ext cx="876300" cy="434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肘形接點 18"/>
          <p:cNvCxnSpPr/>
          <p:nvPr/>
        </p:nvCxnSpPr>
        <p:spPr>
          <a:xfrm rot="5400000">
            <a:off x="8541165" y="2709364"/>
            <a:ext cx="3090551" cy="853007"/>
          </a:xfrm>
          <a:prstGeom prst="bentConnector3">
            <a:avLst>
              <a:gd name="adj1" fmla="val 99928"/>
            </a:avLst>
          </a:prstGeom>
          <a:ln w="317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7769551" y="3859639"/>
            <a:ext cx="736274" cy="264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肘形接點 28"/>
          <p:cNvCxnSpPr>
            <a:stCxn id="93" idx="2"/>
          </p:cNvCxnSpPr>
          <p:nvPr/>
        </p:nvCxnSpPr>
        <p:spPr>
          <a:xfrm rot="16200000" flipH="1">
            <a:off x="6315420" y="2567747"/>
            <a:ext cx="252474" cy="2595999"/>
          </a:xfrm>
          <a:prstGeom prst="bentConnector2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42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2" y="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23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163747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79" y="83607"/>
            <a:ext cx="1637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BOM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生產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64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643349" y="2162002"/>
            <a:ext cx="4666338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訂單自動轉物料需求表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66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681144" y="4487707"/>
            <a:ext cx="4595246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快速領料可分批入庫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pic>
        <p:nvPicPr>
          <p:cNvPr id="16" name="圖片 15" descr="https://www.tmserp.com.tw/images/tms/sys_treeMap_00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54" y="213782"/>
            <a:ext cx="4504792" cy="642836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647847" y="2998190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依物料需求表自動查補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614550" y="3758262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自動安排制令工單排程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647847" y="1268209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二代</a:t>
            </a:r>
            <a:r>
              <a:rPr lang="en-US" altLang="zh-TW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BOM</a:t>
            </a:r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自訂流程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5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24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323272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73679" y="83607"/>
            <a:ext cx="2336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ERP+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網路開店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5603" y="2249190"/>
            <a:ext cx="34982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官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網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庫存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＝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庫存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官網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訂單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＝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訂單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官網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出貨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＝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出貨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官網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客戶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＝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客戶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官網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售價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＝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售價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2"/>
                </a:solidFill>
                <a:latin typeface="Microsoft YaHei" pitchFamily="34" charset="-122"/>
                <a:ea typeface="Microsoft YaHei" pitchFamily="34" charset="-122"/>
              </a:rPr>
              <a:t>◆ 自動同步上下架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4126385" y="1454284"/>
            <a:ext cx="7003930" cy="476669"/>
            <a:chOff x="3539708" y="1043209"/>
            <a:chExt cx="7003930" cy="476669"/>
          </a:xfrm>
        </p:grpSpPr>
        <p:sp>
          <p:nvSpPr>
            <p:cNvPr id="76" name="矩形 75"/>
            <p:cNvSpPr/>
            <p:nvPr/>
          </p:nvSpPr>
          <p:spPr>
            <a:xfrm>
              <a:off x="3539708" y="1043209"/>
              <a:ext cx="7003930" cy="476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sz="2800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購物</a:t>
              </a:r>
              <a:r>
                <a:rPr lang="zh-TW" altLang="en-US" sz="28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網 </a:t>
              </a:r>
              <a:r>
                <a:rPr lang="zh-TW" altLang="en-US" sz="4400" b="1" dirty="0" smtClean="0">
                  <a:solidFill>
                    <a:schemeClr val="accent2"/>
                  </a:solidFill>
                  <a:latin typeface="Microsoft YaHei" pitchFamily="34" charset="-122"/>
                  <a:ea typeface="Microsoft YaHei" pitchFamily="34" charset="-122"/>
                </a:rPr>
                <a:t>即時同步</a:t>
              </a:r>
              <a:r>
                <a:rPr lang="zh-TW" altLang="en-US" sz="28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 </a:t>
              </a:r>
              <a:r>
                <a:rPr lang="en-US" altLang="zh-TW" sz="28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TMS</a:t>
              </a:r>
              <a:r>
                <a:rPr lang="zh-TW" altLang="en-US" sz="2800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進銷存</a:t>
              </a:r>
            </a:p>
          </p:txBody>
        </p:sp>
        <p:sp>
          <p:nvSpPr>
            <p:cNvPr id="77" name="Frame 17">
              <a:extLst>
                <a:ext uri="{FF2B5EF4-FFF2-40B4-BE49-F238E27FC236}">
                  <a16:creationId xmlns:a16="http://schemas.microsoft.com/office/drawing/2014/main" id="{1278BF84-DDF3-43F8-88E4-A0F28E4079EF}"/>
                </a:ext>
              </a:extLst>
            </p:cNvPr>
            <p:cNvSpPr/>
            <p:nvPr/>
          </p:nvSpPr>
          <p:spPr>
            <a:xfrm>
              <a:off x="9810750" y="1081309"/>
              <a:ext cx="310064" cy="301926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肘形接點 3"/>
          <p:cNvCxnSpPr>
            <a:stCxn id="47" idx="1"/>
            <a:endCxn id="59" idx="1"/>
          </p:cNvCxnSpPr>
          <p:nvPr/>
        </p:nvCxnSpPr>
        <p:spPr>
          <a:xfrm rot="10800000" flipV="1">
            <a:off x="9155052" y="2659436"/>
            <a:ext cx="1" cy="2859244"/>
          </a:xfrm>
          <a:prstGeom prst="bentConnector3">
            <a:avLst>
              <a:gd name="adj1" fmla="val 2286010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接點 14"/>
          <p:cNvCxnSpPr>
            <a:stCxn id="49" idx="1"/>
            <a:endCxn id="55" idx="1"/>
          </p:cNvCxnSpPr>
          <p:nvPr/>
        </p:nvCxnSpPr>
        <p:spPr>
          <a:xfrm rot="10800000" flipH="1" flipV="1">
            <a:off x="9155056" y="3368621"/>
            <a:ext cx="3" cy="1435774"/>
          </a:xfrm>
          <a:prstGeom prst="bentConnector3">
            <a:avLst>
              <a:gd name="adj1" fmla="val -762000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>
            <a:stCxn id="52" idx="1"/>
          </p:cNvCxnSpPr>
          <p:nvPr/>
        </p:nvCxnSpPr>
        <p:spPr>
          <a:xfrm flipH="1">
            <a:off x="8592071" y="4074540"/>
            <a:ext cx="562983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肘形接點 67"/>
          <p:cNvCxnSpPr>
            <a:stCxn id="27" idx="3"/>
            <a:endCxn id="44" idx="3"/>
          </p:cNvCxnSpPr>
          <p:nvPr/>
        </p:nvCxnSpPr>
        <p:spPr>
          <a:xfrm flipH="1">
            <a:off x="6101649" y="2659436"/>
            <a:ext cx="1" cy="2859244"/>
          </a:xfrm>
          <a:prstGeom prst="bentConnector3">
            <a:avLst>
              <a:gd name="adj1" fmla="val -2286000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肘形接點 78"/>
          <p:cNvCxnSpPr>
            <a:stCxn id="32" idx="3"/>
            <a:endCxn id="41" idx="3"/>
          </p:cNvCxnSpPr>
          <p:nvPr/>
        </p:nvCxnSpPr>
        <p:spPr>
          <a:xfrm>
            <a:off x="6101652" y="3368621"/>
            <a:ext cx="3" cy="1435774"/>
          </a:xfrm>
          <a:prstGeom prst="bentConnector3">
            <a:avLst>
              <a:gd name="adj1" fmla="val 762010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/>
          <p:cNvCxnSpPr>
            <a:stCxn id="34" idx="3"/>
            <a:endCxn id="61" idx="2"/>
          </p:cNvCxnSpPr>
          <p:nvPr/>
        </p:nvCxnSpPr>
        <p:spPr>
          <a:xfrm>
            <a:off x="6101649" y="4074540"/>
            <a:ext cx="561237" cy="2216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群組 62"/>
          <p:cNvGrpSpPr/>
          <p:nvPr/>
        </p:nvGrpSpPr>
        <p:grpSpPr>
          <a:xfrm>
            <a:off x="4126385" y="2385806"/>
            <a:ext cx="7003936" cy="3406504"/>
            <a:chOff x="3539708" y="1974731"/>
            <a:chExt cx="7003936" cy="3406504"/>
          </a:xfrm>
        </p:grpSpPr>
        <p:grpSp>
          <p:nvGrpSpPr>
            <p:cNvPr id="19" name="群組 18"/>
            <p:cNvGrpSpPr/>
            <p:nvPr/>
          </p:nvGrpSpPr>
          <p:grpSpPr>
            <a:xfrm>
              <a:off x="3539709" y="1974731"/>
              <a:ext cx="1975264" cy="547260"/>
              <a:chOff x="2825334" y="2212916"/>
              <a:chExt cx="1535197" cy="547260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2825336" y="2212916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矩形 27"/>
              <p:cNvSpPr/>
              <p:nvPr/>
            </p:nvSpPr>
            <p:spPr>
              <a:xfrm>
                <a:off x="2825334" y="2286491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訂單採購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群組 29"/>
            <p:cNvGrpSpPr/>
            <p:nvPr/>
          </p:nvGrpSpPr>
          <p:grpSpPr>
            <a:xfrm>
              <a:off x="3539711" y="2683916"/>
              <a:ext cx="1975264" cy="547260"/>
              <a:chOff x="2825334" y="2212916"/>
              <a:chExt cx="1535197" cy="547260"/>
            </a:xfrm>
          </p:grpSpPr>
          <p:sp>
            <p:nvSpPr>
              <p:cNvPr id="31" name="圓角矩形 30"/>
              <p:cNvSpPr/>
              <p:nvPr/>
            </p:nvSpPr>
            <p:spPr>
              <a:xfrm>
                <a:off x="2825336" y="2212916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矩形 31"/>
              <p:cNvSpPr/>
              <p:nvPr/>
            </p:nvSpPr>
            <p:spPr>
              <a:xfrm>
                <a:off x="2825334" y="2286491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進銷存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群組 32"/>
            <p:cNvGrpSpPr/>
            <p:nvPr/>
          </p:nvGrpSpPr>
          <p:grpSpPr>
            <a:xfrm>
              <a:off x="3539708" y="3389835"/>
              <a:ext cx="1975264" cy="547260"/>
              <a:chOff x="2825334" y="2212916"/>
              <a:chExt cx="1535197" cy="547260"/>
            </a:xfrm>
          </p:grpSpPr>
          <p:sp>
            <p:nvSpPr>
              <p:cNvPr id="34" name="圓角矩形 33"/>
              <p:cNvSpPr/>
              <p:nvPr/>
            </p:nvSpPr>
            <p:spPr>
              <a:xfrm>
                <a:off x="2825336" y="2212916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5" name="矩形 34"/>
              <p:cNvSpPr/>
              <p:nvPr/>
            </p:nvSpPr>
            <p:spPr>
              <a:xfrm>
                <a:off x="2825334" y="2286491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會計財務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" name="群組 38"/>
            <p:cNvGrpSpPr/>
            <p:nvPr/>
          </p:nvGrpSpPr>
          <p:grpSpPr>
            <a:xfrm>
              <a:off x="3539714" y="4119690"/>
              <a:ext cx="1975264" cy="547260"/>
              <a:chOff x="2825334" y="2241491"/>
              <a:chExt cx="1535197" cy="547260"/>
            </a:xfrm>
          </p:grpSpPr>
          <p:sp>
            <p:nvSpPr>
              <p:cNvPr id="40" name="圓角矩形 39"/>
              <p:cNvSpPr/>
              <p:nvPr/>
            </p:nvSpPr>
            <p:spPr>
              <a:xfrm>
                <a:off x="2825336" y="2241491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1" name="矩形 40"/>
              <p:cNvSpPr/>
              <p:nvPr/>
            </p:nvSpPr>
            <p:spPr>
              <a:xfrm>
                <a:off x="2825334" y="2315066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維修系統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群組 41"/>
            <p:cNvGrpSpPr/>
            <p:nvPr/>
          </p:nvGrpSpPr>
          <p:grpSpPr>
            <a:xfrm>
              <a:off x="3539708" y="4833975"/>
              <a:ext cx="1975264" cy="547260"/>
              <a:chOff x="2825334" y="2241491"/>
              <a:chExt cx="1535197" cy="547260"/>
            </a:xfrm>
          </p:grpSpPr>
          <p:sp>
            <p:nvSpPr>
              <p:cNvPr id="43" name="圓角矩形 42"/>
              <p:cNvSpPr/>
              <p:nvPr/>
            </p:nvSpPr>
            <p:spPr>
              <a:xfrm>
                <a:off x="2825336" y="2241491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4" name="矩形 43"/>
              <p:cNvSpPr/>
              <p:nvPr/>
            </p:nvSpPr>
            <p:spPr>
              <a:xfrm>
                <a:off x="2825334" y="2315066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廠客資料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>
              <a:off x="8568375" y="1974731"/>
              <a:ext cx="1975264" cy="547260"/>
              <a:chOff x="2825334" y="2212916"/>
              <a:chExt cx="1535197" cy="547260"/>
            </a:xfrm>
          </p:grpSpPr>
          <p:sp>
            <p:nvSpPr>
              <p:cNvPr id="46" name="圓角矩形 45"/>
              <p:cNvSpPr/>
              <p:nvPr/>
            </p:nvSpPr>
            <p:spPr>
              <a:xfrm>
                <a:off x="2825336" y="2212916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7" name="矩形 46"/>
              <p:cNvSpPr/>
              <p:nvPr/>
            </p:nvSpPr>
            <p:spPr>
              <a:xfrm>
                <a:off x="2825334" y="2286491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購物網</a:t>
                </a:r>
                <a:r>
                  <a:rPr lang="zh-TW" altLang="en-US" sz="20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會員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群組 47"/>
            <p:cNvGrpSpPr/>
            <p:nvPr/>
          </p:nvGrpSpPr>
          <p:grpSpPr>
            <a:xfrm>
              <a:off x="8568377" y="2683916"/>
              <a:ext cx="1975264" cy="547260"/>
              <a:chOff x="2825334" y="2212916"/>
              <a:chExt cx="1535197" cy="547260"/>
            </a:xfrm>
          </p:grpSpPr>
          <p:sp>
            <p:nvSpPr>
              <p:cNvPr id="49" name="圓角矩形 48"/>
              <p:cNvSpPr/>
              <p:nvPr/>
            </p:nvSpPr>
            <p:spPr>
              <a:xfrm>
                <a:off x="2825336" y="2212916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0" name="矩形 49"/>
              <p:cNvSpPr/>
              <p:nvPr/>
            </p:nvSpPr>
            <p:spPr>
              <a:xfrm>
                <a:off x="2825334" y="2286491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購物網商品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1" name="群組 50"/>
            <p:cNvGrpSpPr/>
            <p:nvPr/>
          </p:nvGrpSpPr>
          <p:grpSpPr>
            <a:xfrm>
              <a:off x="8568374" y="3389835"/>
              <a:ext cx="1975264" cy="547260"/>
              <a:chOff x="2825334" y="2212916"/>
              <a:chExt cx="1535197" cy="547260"/>
            </a:xfrm>
          </p:grpSpPr>
          <p:sp>
            <p:nvSpPr>
              <p:cNvPr id="52" name="圓角矩形 51"/>
              <p:cNvSpPr/>
              <p:nvPr/>
            </p:nvSpPr>
            <p:spPr>
              <a:xfrm>
                <a:off x="2825336" y="2212916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3" name="矩形 52"/>
              <p:cNvSpPr/>
              <p:nvPr/>
            </p:nvSpPr>
            <p:spPr>
              <a:xfrm>
                <a:off x="2825334" y="2286491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購物網訂單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>
              <a:off x="8568380" y="4119690"/>
              <a:ext cx="1975264" cy="547260"/>
              <a:chOff x="2825334" y="2241491"/>
              <a:chExt cx="1535197" cy="547260"/>
            </a:xfrm>
          </p:grpSpPr>
          <p:sp>
            <p:nvSpPr>
              <p:cNvPr id="55" name="圓角矩形 54"/>
              <p:cNvSpPr/>
              <p:nvPr/>
            </p:nvSpPr>
            <p:spPr>
              <a:xfrm>
                <a:off x="2825336" y="2241491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6" name="矩形 55"/>
              <p:cNvSpPr/>
              <p:nvPr/>
            </p:nvSpPr>
            <p:spPr>
              <a:xfrm>
                <a:off x="2825334" y="2315066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購物網出貨單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>
              <a:off x="8568374" y="4833975"/>
              <a:ext cx="1975264" cy="547260"/>
              <a:chOff x="2825334" y="2241491"/>
              <a:chExt cx="1535197" cy="547260"/>
            </a:xfrm>
          </p:grpSpPr>
          <p:sp>
            <p:nvSpPr>
              <p:cNvPr id="58" name="圓角矩形 57"/>
              <p:cNvSpPr/>
              <p:nvPr/>
            </p:nvSpPr>
            <p:spPr>
              <a:xfrm>
                <a:off x="2825336" y="2241491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矩形 58"/>
              <p:cNvSpPr/>
              <p:nvPr/>
            </p:nvSpPr>
            <p:spPr>
              <a:xfrm>
                <a:off x="2825334" y="2315066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促銷活動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群組 21"/>
            <p:cNvGrpSpPr/>
            <p:nvPr/>
          </p:nvGrpSpPr>
          <p:grpSpPr>
            <a:xfrm>
              <a:off x="6076209" y="2701088"/>
              <a:ext cx="1929185" cy="1929185"/>
              <a:chOff x="6367090" y="2942744"/>
              <a:chExt cx="1379132" cy="1379132"/>
            </a:xfrm>
          </p:grpSpPr>
          <p:sp>
            <p:nvSpPr>
              <p:cNvPr id="60" name="橢圓 59"/>
              <p:cNvSpPr/>
              <p:nvPr/>
            </p:nvSpPr>
            <p:spPr>
              <a:xfrm>
                <a:off x="6413600" y="2986120"/>
                <a:ext cx="1306547" cy="1306547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1" name="橢圓 60"/>
              <p:cNvSpPr/>
              <p:nvPr/>
            </p:nvSpPr>
            <p:spPr>
              <a:xfrm>
                <a:off x="6367090" y="2942744"/>
                <a:ext cx="1379132" cy="1379132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6456933" y="3238540"/>
                <a:ext cx="1216085" cy="726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3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TMS</a:t>
                </a:r>
              </a:p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ERP</a:t>
                </a:r>
                <a:r>
                  <a:rPr lang="zh-TW" altLang="en-US" sz="24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資料庫</a:t>
                </a:r>
                <a:endParaRPr lang="zh-TW" altLang="en-US" sz="2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5" name="矩形 64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748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59" y="0"/>
            <a:ext cx="54066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25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20897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73679" y="83607"/>
            <a:ext cx="2221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社群賣家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系統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435603" y="1544340"/>
            <a:ext cx="473647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提供  電商</a:t>
            </a: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直播  、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一條龍</a:t>
            </a: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下單</a:t>
            </a:r>
            <a:r>
              <a:rPr lang="en-US" altLang="zh-TW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+1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適用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所有社群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或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直播平台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供客戶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粉絲</a:t>
            </a:r>
            <a:r>
              <a:rPr lang="en-US" altLang="zh-TW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下單連結快速結帳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同時提供多個社群行銷</a:t>
            </a: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使用</a:t>
            </a:r>
            <a:endParaRPr lang="en-US" altLang="zh-TW" sz="2000" b="1" dirty="0" smtClean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000" b="1" dirty="0" smtClean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客戶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、產品、訂單等資料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可 </a:t>
            </a:r>
            <a:r>
              <a:rPr lang="zh-TW" altLang="en-US" sz="32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同步</a:t>
            </a:r>
            <a:r>
              <a:rPr lang="zh-TW" altLang="en-US" sz="32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至</a:t>
            </a:r>
            <a:r>
              <a:rPr lang="en-US" altLang="zh-TW" sz="32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32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系統</a:t>
            </a:r>
            <a:endParaRPr lang="en-US" altLang="zh-TW" sz="2800" b="1" dirty="0" smtClean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再搭配出貨一條龍</a:t>
            </a:r>
            <a:r>
              <a:rPr lang="zh-TW" altLang="en-US" sz="3600" b="1" dirty="0">
                <a:solidFill>
                  <a:srgbClr val="FB6A5B"/>
                </a:solidFill>
                <a:latin typeface="Microsoft YaHei" pitchFamily="34" charset="-122"/>
                <a:ea typeface="Microsoft YaHei" pitchFamily="34" charset="-122"/>
              </a:rPr>
              <a:t>快速出貨</a:t>
            </a:r>
          </a:p>
        </p:txBody>
      </p:sp>
      <p:sp>
        <p:nvSpPr>
          <p:cNvPr id="3" name="矩形 2"/>
          <p:cNvSpPr/>
          <p:nvPr/>
        </p:nvSpPr>
        <p:spPr>
          <a:xfrm>
            <a:off x="1104900" y="1619250"/>
            <a:ext cx="1200150" cy="428625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/>
          <p:cNvSpPr/>
          <p:nvPr/>
        </p:nvSpPr>
        <p:spPr>
          <a:xfrm>
            <a:off x="2533650" y="1609725"/>
            <a:ext cx="1790700" cy="428625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9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cxnSp>
        <p:nvCxnSpPr>
          <p:cNvPr id="112" name="直線接點 111"/>
          <p:cNvCxnSpPr/>
          <p:nvPr/>
        </p:nvCxnSpPr>
        <p:spPr>
          <a:xfrm>
            <a:off x="9195137" y="2943412"/>
            <a:ext cx="0" cy="2600384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stCxn id="61" idx="4"/>
            <a:endCxn id="87" idx="0"/>
          </p:cNvCxnSpPr>
          <p:nvPr/>
        </p:nvCxnSpPr>
        <p:spPr>
          <a:xfrm>
            <a:off x="6532900" y="1690653"/>
            <a:ext cx="0" cy="2854639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26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163747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79" y="83607"/>
            <a:ext cx="1637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網路開店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5603" y="1872503"/>
            <a:ext cx="3498221" cy="3731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電腦版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RWD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響應式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B2B, B2C</a:t>
            </a: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網站免架設備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廣告促銷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紅利點數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訂單通知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訂單查詢</a:t>
            </a:r>
            <a:endParaRPr lang="zh-TW" altLang="en-US" sz="2000" b="1" dirty="0">
              <a:solidFill>
                <a:schemeClr val="accent2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5548672" y="2045723"/>
            <a:ext cx="1975262" cy="436863"/>
            <a:chOff x="2825336" y="2241491"/>
            <a:chExt cx="1535195" cy="461426"/>
          </a:xfrm>
          <a:solidFill>
            <a:schemeClr val="accent2"/>
          </a:solidFill>
        </p:grpSpPr>
        <p:sp>
          <p:nvSpPr>
            <p:cNvPr id="31" name="圓角矩形 30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矩形 31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TMS</a:t>
              </a:r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網路開店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5844793" y="314439"/>
            <a:ext cx="1376214" cy="1376214"/>
            <a:chOff x="6367090" y="2942744"/>
            <a:chExt cx="1379132" cy="1379132"/>
          </a:xfrm>
        </p:grpSpPr>
        <p:sp>
          <p:nvSpPr>
            <p:cNvPr id="60" name="橢圓 59"/>
            <p:cNvSpPr/>
            <p:nvPr/>
          </p:nvSpPr>
          <p:spPr>
            <a:xfrm>
              <a:off x="6406791" y="2988857"/>
              <a:ext cx="1306547" cy="1306547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1" name="橢圓 60"/>
            <p:cNvSpPr/>
            <p:nvPr/>
          </p:nvSpPr>
          <p:spPr>
            <a:xfrm>
              <a:off x="6367090" y="2942744"/>
              <a:ext cx="1379132" cy="1379132"/>
            </a:xfrm>
            <a:prstGeom prst="ellipse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6466431" y="3238540"/>
              <a:ext cx="1197091" cy="709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TMS</a:t>
              </a:r>
            </a:p>
            <a:p>
              <a:pPr algn="ctr"/>
              <a:r>
                <a: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ERP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資料庫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群組 67"/>
          <p:cNvGrpSpPr/>
          <p:nvPr/>
        </p:nvGrpSpPr>
        <p:grpSpPr>
          <a:xfrm>
            <a:off x="5545269" y="2678775"/>
            <a:ext cx="1975262" cy="436863"/>
            <a:chOff x="2825336" y="2241491"/>
            <a:chExt cx="1535195" cy="461426"/>
          </a:xfrm>
          <a:solidFill>
            <a:schemeClr val="tx2">
              <a:lumMod val="75000"/>
            </a:schemeClr>
          </a:solidFill>
        </p:grpSpPr>
        <p:sp>
          <p:nvSpPr>
            <p:cNvPr id="78" name="圓角矩形 77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矩形 78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快速開店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群組 79"/>
          <p:cNvGrpSpPr/>
          <p:nvPr/>
        </p:nvGrpSpPr>
        <p:grpSpPr>
          <a:xfrm>
            <a:off x="5545269" y="3325520"/>
            <a:ext cx="1975262" cy="436863"/>
            <a:chOff x="2825336" y="2241491"/>
            <a:chExt cx="1535195" cy="461426"/>
          </a:xfrm>
          <a:solidFill>
            <a:schemeClr val="accent6"/>
          </a:solidFill>
        </p:grpSpPr>
        <p:sp>
          <p:nvSpPr>
            <p:cNvPr id="81" name="圓角矩形 80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2" name="矩形 81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多樣化促銷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群組 82"/>
          <p:cNvGrpSpPr/>
          <p:nvPr/>
        </p:nvGrpSpPr>
        <p:grpSpPr>
          <a:xfrm>
            <a:off x="5553572" y="3932253"/>
            <a:ext cx="1975262" cy="436863"/>
            <a:chOff x="2825336" y="2241491"/>
            <a:chExt cx="1535195" cy="461426"/>
          </a:xfrm>
          <a:solidFill>
            <a:schemeClr val="accent6"/>
          </a:solidFill>
        </p:grpSpPr>
        <p:sp>
          <p:nvSpPr>
            <p:cNvPr id="84" name="圓角矩形 83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5" name="矩形 84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版型自由配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群組 85"/>
          <p:cNvGrpSpPr/>
          <p:nvPr/>
        </p:nvGrpSpPr>
        <p:grpSpPr>
          <a:xfrm>
            <a:off x="5545269" y="4545292"/>
            <a:ext cx="1975262" cy="436863"/>
            <a:chOff x="2825336" y="2241491"/>
            <a:chExt cx="1535195" cy="461426"/>
          </a:xfrm>
          <a:solidFill>
            <a:schemeClr val="accent6"/>
          </a:solidFill>
        </p:grpSpPr>
        <p:sp>
          <p:nvSpPr>
            <p:cNvPr id="87" name="圓角矩形 86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8" name="矩形 87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售價自由配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9" name="群組 88"/>
          <p:cNvGrpSpPr/>
          <p:nvPr/>
        </p:nvGrpSpPr>
        <p:grpSpPr>
          <a:xfrm>
            <a:off x="7983881" y="2045723"/>
            <a:ext cx="2440543" cy="436863"/>
            <a:chOff x="2825336" y="2241491"/>
            <a:chExt cx="1538283" cy="461426"/>
          </a:xfrm>
        </p:grpSpPr>
        <p:sp>
          <p:nvSpPr>
            <p:cNvPr id="90" name="圓角矩形 89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1" name="矩形 90"/>
            <p:cNvSpPr/>
            <p:nvPr/>
          </p:nvSpPr>
          <p:spPr>
            <a:xfrm>
              <a:off x="2829144" y="2277156"/>
              <a:ext cx="1534475" cy="390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免架設備及連線軟體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群組 91"/>
          <p:cNvGrpSpPr/>
          <p:nvPr/>
        </p:nvGrpSpPr>
        <p:grpSpPr>
          <a:xfrm>
            <a:off x="7980478" y="2678775"/>
            <a:ext cx="2435644" cy="436863"/>
            <a:chOff x="2825336" y="2241491"/>
            <a:chExt cx="1535195" cy="461426"/>
          </a:xfrm>
          <a:solidFill>
            <a:schemeClr val="accent5">
              <a:lumMod val="75000"/>
            </a:schemeClr>
          </a:solidFill>
        </p:grpSpPr>
        <p:sp>
          <p:nvSpPr>
            <p:cNvPr id="93" name="圓角矩形 92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矩形 93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直覺式操作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群組 94"/>
          <p:cNvGrpSpPr/>
          <p:nvPr/>
        </p:nvGrpSpPr>
        <p:grpSpPr>
          <a:xfrm>
            <a:off x="7980478" y="3325520"/>
            <a:ext cx="2435644" cy="436863"/>
            <a:chOff x="2825336" y="2241491"/>
            <a:chExt cx="1535195" cy="461426"/>
          </a:xfrm>
          <a:solidFill>
            <a:schemeClr val="accent5">
              <a:lumMod val="75000"/>
            </a:schemeClr>
          </a:solidFill>
        </p:grpSpPr>
        <p:sp>
          <p:nvSpPr>
            <p:cNvPr id="96" name="圓角矩形 95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7" name="矩形 96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付款方式任意選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8" name="群組 97"/>
          <p:cNvGrpSpPr/>
          <p:nvPr/>
        </p:nvGrpSpPr>
        <p:grpSpPr>
          <a:xfrm>
            <a:off x="7988781" y="3932253"/>
            <a:ext cx="2435644" cy="436863"/>
            <a:chOff x="2825336" y="2241491"/>
            <a:chExt cx="1535195" cy="461426"/>
          </a:xfrm>
          <a:solidFill>
            <a:schemeClr val="accent5">
              <a:lumMod val="75000"/>
            </a:schemeClr>
          </a:solidFill>
        </p:grpSpPr>
        <p:sp>
          <p:nvSpPr>
            <p:cNvPr id="99" name="圓角矩形 98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0" name="矩形 99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取貨任意搭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群組 103"/>
          <p:cNvGrpSpPr/>
          <p:nvPr/>
        </p:nvGrpSpPr>
        <p:grpSpPr>
          <a:xfrm>
            <a:off x="2755694" y="2036522"/>
            <a:ext cx="1975262" cy="709779"/>
            <a:chOff x="2825336" y="2241491"/>
            <a:chExt cx="1535195" cy="398961"/>
          </a:xfrm>
          <a:solidFill>
            <a:schemeClr val="accent2"/>
          </a:solidFill>
        </p:grpSpPr>
        <p:sp>
          <p:nvSpPr>
            <p:cNvPr id="105" name="圓角矩形 104"/>
            <p:cNvSpPr/>
            <p:nvPr/>
          </p:nvSpPr>
          <p:spPr>
            <a:xfrm>
              <a:off x="2825336" y="2241491"/>
              <a:ext cx="1535195" cy="39896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6" name="矩形 105"/>
            <p:cNvSpPr/>
            <p:nvPr/>
          </p:nvSpPr>
          <p:spPr>
            <a:xfrm>
              <a:off x="2829144" y="2260468"/>
              <a:ext cx="1531387" cy="3632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TMS ERP</a:t>
              </a: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進銷存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7980478" y="4545292"/>
            <a:ext cx="2435644" cy="1969742"/>
            <a:chOff x="7969516" y="4440583"/>
            <a:chExt cx="2435644" cy="1969742"/>
          </a:xfrm>
        </p:grpSpPr>
        <p:grpSp>
          <p:nvGrpSpPr>
            <p:cNvPr id="101" name="群組 100"/>
            <p:cNvGrpSpPr/>
            <p:nvPr/>
          </p:nvGrpSpPr>
          <p:grpSpPr>
            <a:xfrm>
              <a:off x="7969516" y="4440583"/>
              <a:ext cx="2435644" cy="1969742"/>
              <a:chOff x="2825336" y="2241491"/>
              <a:chExt cx="1535195" cy="461426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02" name="圓角矩形 101"/>
              <p:cNvSpPr/>
              <p:nvPr/>
            </p:nvSpPr>
            <p:spPr>
              <a:xfrm>
                <a:off x="2825336" y="2241491"/>
                <a:ext cx="1535195" cy="461426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3" name="矩形 102"/>
              <p:cNvSpPr/>
              <p:nvPr/>
            </p:nvSpPr>
            <p:spPr>
              <a:xfrm>
                <a:off x="2971257" y="2258019"/>
                <a:ext cx="1242753" cy="8581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出貨狀態任意查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0" name="矩形 109"/>
            <p:cNvSpPr/>
            <p:nvPr/>
          </p:nvSpPr>
          <p:spPr>
            <a:xfrm>
              <a:off x="8119644" y="5972361"/>
              <a:ext cx="21650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超商取貨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直線單箭頭接點 10"/>
          <p:cNvCxnSpPr/>
          <p:nvPr/>
        </p:nvCxnSpPr>
        <p:spPr>
          <a:xfrm>
            <a:off x="7523934" y="2276942"/>
            <a:ext cx="35467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單箭頭接點 110"/>
          <p:cNvCxnSpPr/>
          <p:nvPr/>
        </p:nvCxnSpPr>
        <p:spPr>
          <a:xfrm>
            <a:off x="7520531" y="2897206"/>
            <a:ext cx="354678" cy="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接點 112"/>
          <p:cNvCxnSpPr/>
          <p:nvPr/>
        </p:nvCxnSpPr>
        <p:spPr>
          <a:xfrm>
            <a:off x="3729052" y="1838325"/>
            <a:ext cx="0" cy="1981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接點 113"/>
          <p:cNvCxnSpPr/>
          <p:nvPr/>
        </p:nvCxnSpPr>
        <p:spPr>
          <a:xfrm flipH="1">
            <a:off x="3743325" y="1867702"/>
            <a:ext cx="2800328" cy="0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群組 35"/>
          <p:cNvGrpSpPr/>
          <p:nvPr/>
        </p:nvGrpSpPr>
        <p:grpSpPr>
          <a:xfrm>
            <a:off x="4792809" y="2079489"/>
            <a:ext cx="720412" cy="470515"/>
            <a:chOff x="4792809" y="2079489"/>
            <a:chExt cx="720412" cy="470515"/>
          </a:xfrm>
        </p:grpSpPr>
        <p:sp>
          <p:nvSpPr>
            <p:cNvPr id="116" name="矩形 115"/>
            <p:cNvSpPr/>
            <p:nvPr/>
          </p:nvSpPr>
          <p:spPr>
            <a:xfrm>
              <a:off x="4792809" y="2107027"/>
              <a:ext cx="72041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accent2"/>
                  </a:solidFill>
                  <a:latin typeface="Microsoft YaHei" pitchFamily="34" charset="-122"/>
                  <a:ea typeface="Microsoft YaHei" pitchFamily="34" charset="-122"/>
                </a:rPr>
                <a:t>同步</a:t>
              </a:r>
              <a:endParaRPr lang="zh-TW" altLang="en-US" sz="2000" b="1" dirty="0">
                <a:solidFill>
                  <a:schemeClr val="accent2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cxnSp>
          <p:nvCxnSpPr>
            <p:cNvPr id="115" name="直線單箭頭接點 114"/>
            <p:cNvCxnSpPr/>
            <p:nvPr/>
          </p:nvCxnSpPr>
          <p:spPr>
            <a:xfrm>
              <a:off x="4885509" y="2079489"/>
              <a:ext cx="515166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單箭頭接點 116"/>
            <p:cNvCxnSpPr/>
            <p:nvPr/>
          </p:nvCxnSpPr>
          <p:spPr>
            <a:xfrm flipH="1">
              <a:off x="4875983" y="2550004"/>
              <a:ext cx="515166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63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5" name="群組 64"/>
          <p:cNvGrpSpPr/>
          <p:nvPr/>
        </p:nvGrpSpPr>
        <p:grpSpPr>
          <a:xfrm>
            <a:off x="2547309" y="4299926"/>
            <a:ext cx="2435644" cy="1969742"/>
            <a:chOff x="2825336" y="2241491"/>
            <a:chExt cx="1535195" cy="461426"/>
          </a:xfrm>
          <a:solidFill>
            <a:schemeClr val="accent5">
              <a:lumMod val="75000"/>
            </a:schemeClr>
          </a:solidFill>
        </p:grpSpPr>
        <p:sp>
          <p:nvSpPr>
            <p:cNvPr id="72" name="圓角矩形 71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3" name="矩形 72"/>
            <p:cNvSpPr/>
            <p:nvPr/>
          </p:nvSpPr>
          <p:spPr>
            <a:xfrm>
              <a:off x="2916924" y="2259604"/>
              <a:ext cx="1342972" cy="1514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租賃業</a:t>
              </a:r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/>
              </a:r>
              <a:b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</a:br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商品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租賃開店系統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4" name="矩形 73"/>
          <p:cNvSpPr/>
          <p:nvPr/>
        </p:nvSpPr>
        <p:spPr>
          <a:xfrm>
            <a:off x="2629519" y="5235108"/>
            <a:ext cx="2287455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酒業</a:t>
            </a:r>
            <a: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</a:br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詢價品租賃開店系統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04702" y="374758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租賃</a:t>
            </a:r>
            <a:r>
              <a:rPr lang="zh-TW" alt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業及酒業專用官網</a:t>
            </a:r>
            <a:endParaRPr lang="zh-TW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210" y="5370655"/>
            <a:ext cx="1241137" cy="32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89" y="5006954"/>
            <a:ext cx="1241139" cy="36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523" y="5684467"/>
            <a:ext cx="1244000" cy="39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27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163747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79" y="83607"/>
            <a:ext cx="1637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出勤打卡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pic>
        <p:nvPicPr>
          <p:cNvPr id="63" name="Picture 1" descr="C:\Users\kt\AppData\Roaming\Tencent\Users\2643881324\TIM\WinTemp\RichOle\FN~]@%Y9P@WVKMZ_YT{CY]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" y="885602"/>
            <a:ext cx="5514975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741323" y="2160080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人員</a:t>
            </a:r>
            <a:r>
              <a:rPr lang="en-US" altLang="zh-TW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.</a:t>
            </a:r>
            <a:r>
              <a:rPr lang="zh-TW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門市</a:t>
            </a:r>
            <a:r>
              <a:rPr lang="en-US" altLang="zh-TW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.</a:t>
            </a:r>
            <a:r>
              <a:rPr lang="zh-TW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工讀生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65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747002" y="2915360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請假</a:t>
            </a:r>
            <a:r>
              <a:rPr lang="zh-TW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各項便利紀錄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66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741323" y="3700983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可</a:t>
            </a:r>
            <a:r>
              <a:rPr lang="zh-TW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匯出報表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67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747002" y="4442317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做為</a:t>
            </a:r>
            <a:r>
              <a:rPr lang="zh-TW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薪資計算依據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69" name="任意多边形: 形状 58"/>
          <p:cNvSpPr>
            <a:spLocks/>
          </p:cNvSpPr>
          <p:nvPr/>
        </p:nvSpPr>
        <p:spPr bwMode="auto">
          <a:xfrm>
            <a:off x="10444768" y="2201088"/>
            <a:ext cx="448212" cy="502757"/>
          </a:xfrm>
          <a:custGeom>
            <a:avLst/>
            <a:gdLst>
              <a:gd name="connsiteX0" fmla="*/ 199932 w 300038"/>
              <a:gd name="connsiteY0" fmla="*/ 273051 h 336551"/>
              <a:gd name="connsiteX1" fmla="*/ 192088 w 300038"/>
              <a:gd name="connsiteY1" fmla="*/ 280989 h 336551"/>
              <a:gd name="connsiteX2" fmla="*/ 192088 w 300038"/>
              <a:gd name="connsiteY2" fmla="*/ 306124 h 336551"/>
              <a:gd name="connsiteX3" fmla="*/ 199932 w 300038"/>
              <a:gd name="connsiteY3" fmla="*/ 312739 h 336551"/>
              <a:gd name="connsiteX4" fmla="*/ 250919 w 300038"/>
              <a:gd name="connsiteY4" fmla="*/ 312739 h 336551"/>
              <a:gd name="connsiteX5" fmla="*/ 258763 w 300038"/>
              <a:gd name="connsiteY5" fmla="*/ 306124 h 336551"/>
              <a:gd name="connsiteX6" fmla="*/ 258763 w 300038"/>
              <a:gd name="connsiteY6" fmla="*/ 280989 h 336551"/>
              <a:gd name="connsiteX7" fmla="*/ 250919 w 300038"/>
              <a:gd name="connsiteY7" fmla="*/ 273051 h 336551"/>
              <a:gd name="connsiteX8" fmla="*/ 199932 w 300038"/>
              <a:gd name="connsiteY8" fmla="*/ 273051 h 336551"/>
              <a:gd name="connsiteX9" fmla="*/ 101328 w 300038"/>
              <a:gd name="connsiteY9" fmla="*/ 196851 h 336551"/>
              <a:gd name="connsiteX10" fmla="*/ 107908 w 300038"/>
              <a:gd name="connsiteY10" fmla="*/ 196851 h 336551"/>
              <a:gd name="connsiteX11" fmla="*/ 111856 w 300038"/>
              <a:gd name="connsiteY11" fmla="*/ 202123 h 336551"/>
              <a:gd name="connsiteX12" fmla="*/ 128964 w 300038"/>
              <a:gd name="connsiteY12" fmla="*/ 248250 h 336551"/>
              <a:gd name="connsiteX13" fmla="*/ 131595 w 300038"/>
              <a:gd name="connsiteY13" fmla="*/ 239025 h 336551"/>
              <a:gd name="connsiteX14" fmla="*/ 126332 w 300038"/>
              <a:gd name="connsiteY14" fmla="*/ 225845 h 336551"/>
              <a:gd name="connsiteX15" fmla="*/ 127648 w 300038"/>
              <a:gd name="connsiteY15" fmla="*/ 217938 h 336551"/>
              <a:gd name="connsiteX16" fmla="*/ 132911 w 300038"/>
              <a:gd name="connsiteY16" fmla="*/ 215302 h 336551"/>
              <a:gd name="connsiteX17" fmla="*/ 167126 w 300038"/>
              <a:gd name="connsiteY17" fmla="*/ 215302 h 336551"/>
              <a:gd name="connsiteX18" fmla="*/ 172390 w 300038"/>
              <a:gd name="connsiteY18" fmla="*/ 217938 h 336551"/>
              <a:gd name="connsiteX19" fmla="*/ 173706 w 300038"/>
              <a:gd name="connsiteY19" fmla="*/ 225845 h 336551"/>
              <a:gd name="connsiteX20" fmla="*/ 168442 w 300038"/>
              <a:gd name="connsiteY20" fmla="*/ 239025 h 336551"/>
              <a:gd name="connsiteX21" fmla="*/ 171074 w 300038"/>
              <a:gd name="connsiteY21" fmla="*/ 248250 h 336551"/>
              <a:gd name="connsiteX22" fmla="*/ 188182 w 300038"/>
              <a:gd name="connsiteY22" fmla="*/ 202123 h 336551"/>
              <a:gd name="connsiteX23" fmla="*/ 192130 w 300038"/>
              <a:gd name="connsiteY23" fmla="*/ 196851 h 336551"/>
              <a:gd name="connsiteX24" fmla="*/ 198710 w 300038"/>
              <a:gd name="connsiteY24" fmla="*/ 196851 h 336551"/>
              <a:gd name="connsiteX25" fmla="*/ 265823 w 300038"/>
              <a:gd name="connsiteY25" fmla="*/ 224527 h 336551"/>
              <a:gd name="connsiteX26" fmla="*/ 300038 w 300038"/>
              <a:gd name="connsiteY26" fmla="*/ 274609 h 336551"/>
              <a:gd name="connsiteX27" fmla="*/ 300038 w 300038"/>
              <a:gd name="connsiteY27" fmla="*/ 328643 h 336551"/>
              <a:gd name="connsiteX28" fmla="*/ 292142 w 300038"/>
              <a:gd name="connsiteY28" fmla="*/ 336551 h 336551"/>
              <a:gd name="connsiteX29" fmla="*/ 7896 w 300038"/>
              <a:gd name="connsiteY29" fmla="*/ 336551 h 336551"/>
              <a:gd name="connsiteX30" fmla="*/ 0 w 300038"/>
              <a:gd name="connsiteY30" fmla="*/ 328643 h 336551"/>
              <a:gd name="connsiteX31" fmla="*/ 0 w 300038"/>
              <a:gd name="connsiteY31" fmla="*/ 274609 h 336551"/>
              <a:gd name="connsiteX32" fmla="*/ 34215 w 300038"/>
              <a:gd name="connsiteY32" fmla="*/ 224527 h 336551"/>
              <a:gd name="connsiteX33" fmla="*/ 101328 w 300038"/>
              <a:gd name="connsiteY33" fmla="*/ 196851 h 336551"/>
              <a:gd name="connsiteX34" fmla="*/ 155328 w 300038"/>
              <a:gd name="connsiteY34" fmla="*/ 0 h 336551"/>
              <a:gd name="connsiteX35" fmla="*/ 201775 w 300038"/>
              <a:gd name="connsiteY35" fmla="*/ 15854 h 336551"/>
              <a:gd name="connsiteX36" fmla="*/ 223008 w 300038"/>
              <a:gd name="connsiteY36" fmla="*/ 79268 h 336551"/>
              <a:gd name="connsiteX37" fmla="*/ 224335 w 300038"/>
              <a:gd name="connsiteY37" fmla="*/ 93801 h 336551"/>
              <a:gd name="connsiteX38" fmla="*/ 229643 w 300038"/>
              <a:gd name="connsiteY38" fmla="*/ 100407 h 336551"/>
              <a:gd name="connsiteX39" fmla="*/ 232297 w 300038"/>
              <a:gd name="connsiteY39" fmla="*/ 125508 h 336551"/>
              <a:gd name="connsiteX40" fmla="*/ 208410 w 300038"/>
              <a:gd name="connsiteY40" fmla="*/ 151931 h 336551"/>
              <a:gd name="connsiteX41" fmla="*/ 185850 w 300038"/>
              <a:gd name="connsiteY41" fmla="*/ 183639 h 336551"/>
              <a:gd name="connsiteX42" fmla="*/ 172579 w 300038"/>
              <a:gd name="connsiteY42" fmla="*/ 192887 h 336551"/>
              <a:gd name="connsiteX43" fmla="*/ 150019 w 300038"/>
              <a:gd name="connsiteY43" fmla="*/ 196850 h 336551"/>
              <a:gd name="connsiteX44" fmla="*/ 127459 w 300038"/>
              <a:gd name="connsiteY44" fmla="*/ 192887 h 336551"/>
              <a:gd name="connsiteX45" fmla="*/ 114189 w 300038"/>
              <a:gd name="connsiteY45" fmla="*/ 183639 h 336551"/>
              <a:gd name="connsiteX46" fmla="*/ 91629 w 300038"/>
              <a:gd name="connsiteY46" fmla="*/ 151931 h 336551"/>
              <a:gd name="connsiteX47" fmla="*/ 67742 w 300038"/>
              <a:gd name="connsiteY47" fmla="*/ 125508 h 336551"/>
              <a:gd name="connsiteX48" fmla="*/ 70396 w 300038"/>
              <a:gd name="connsiteY48" fmla="*/ 100407 h 336551"/>
              <a:gd name="connsiteX49" fmla="*/ 75704 w 300038"/>
              <a:gd name="connsiteY49" fmla="*/ 93801 h 336551"/>
              <a:gd name="connsiteX50" fmla="*/ 77031 w 300038"/>
              <a:gd name="connsiteY50" fmla="*/ 85874 h 336551"/>
              <a:gd name="connsiteX51" fmla="*/ 74377 w 300038"/>
              <a:gd name="connsiteY51" fmla="*/ 50203 h 336551"/>
              <a:gd name="connsiteX52" fmla="*/ 103572 w 300038"/>
              <a:gd name="connsiteY52" fmla="*/ 27744 h 336551"/>
              <a:gd name="connsiteX53" fmla="*/ 119497 w 300038"/>
              <a:gd name="connsiteY53" fmla="*/ 10569 h 336551"/>
              <a:gd name="connsiteX54" fmla="*/ 155328 w 300038"/>
              <a:gd name="connsiteY54" fmla="*/ 0 h 33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00038" h="336551">
                <a:moveTo>
                  <a:pt x="199932" y="273051"/>
                </a:moveTo>
                <a:cubicBezTo>
                  <a:pt x="194703" y="273051"/>
                  <a:pt x="192088" y="277020"/>
                  <a:pt x="192088" y="280989"/>
                </a:cubicBezTo>
                <a:cubicBezTo>
                  <a:pt x="192088" y="306124"/>
                  <a:pt x="192088" y="306124"/>
                  <a:pt x="192088" y="306124"/>
                </a:cubicBezTo>
                <a:cubicBezTo>
                  <a:pt x="192088" y="310093"/>
                  <a:pt x="194703" y="312739"/>
                  <a:pt x="199932" y="312739"/>
                </a:cubicBezTo>
                <a:cubicBezTo>
                  <a:pt x="250919" y="312739"/>
                  <a:pt x="250919" y="312739"/>
                  <a:pt x="250919" y="312739"/>
                </a:cubicBezTo>
                <a:cubicBezTo>
                  <a:pt x="254841" y="312739"/>
                  <a:pt x="258763" y="310093"/>
                  <a:pt x="258763" y="306124"/>
                </a:cubicBezTo>
                <a:lnTo>
                  <a:pt x="258763" y="280989"/>
                </a:lnTo>
                <a:cubicBezTo>
                  <a:pt x="258763" y="277020"/>
                  <a:pt x="254841" y="273051"/>
                  <a:pt x="250919" y="273051"/>
                </a:cubicBezTo>
                <a:cubicBezTo>
                  <a:pt x="199932" y="273051"/>
                  <a:pt x="199932" y="273051"/>
                  <a:pt x="199932" y="273051"/>
                </a:cubicBezTo>
                <a:close/>
                <a:moveTo>
                  <a:pt x="101328" y="196851"/>
                </a:moveTo>
                <a:cubicBezTo>
                  <a:pt x="103960" y="196851"/>
                  <a:pt x="105276" y="196851"/>
                  <a:pt x="107908" y="196851"/>
                </a:cubicBezTo>
                <a:cubicBezTo>
                  <a:pt x="109224" y="198169"/>
                  <a:pt x="110540" y="199487"/>
                  <a:pt x="111856" y="202123"/>
                </a:cubicBezTo>
                <a:cubicBezTo>
                  <a:pt x="128964" y="248250"/>
                  <a:pt x="128964" y="248250"/>
                  <a:pt x="128964" y="248250"/>
                </a:cubicBezTo>
                <a:cubicBezTo>
                  <a:pt x="131595" y="239025"/>
                  <a:pt x="131595" y="239025"/>
                  <a:pt x="131595" y="239025"/>
                </a:cubicBezTo>
                <a:cubicBezTo>
                  <a:pt x="126332" y="225845"/>
                  <a:pt x="126332" y="225845"/>
                  <a:pt x="126332" y="225845"/>
                </a:cubicBezTo>
                <a:cubicBezTo>
                  <a:pt x="125016" y="223209"/>
                  <a:pt x="126332" y="220574"/>
                  <a:pt x="127648" y="217938"/>
                </a:cubicBezTo>
                <a:cubicBezTo>
                  <a:pt x="128964" y="216620"/>
                  <a:pt x="131595" y="215302"/>
                  <a:pt x="132911" y="215302"/>
                </a:cubicBezTo>
                <a:cubicBezTo>
                  <a:pt x="167126" y="215302"/>
                  <a:pt x="167126" y="215302"/>
                  <a:pt x="167126" y="215302"/>
                </a:cubicBezTo>
                <a:cubicBezTo>
                  <a:pt x="168442" y="215302"/>
                  <a:pt x="171074" y="216620"/>
                  <a:pt x="172390" y="217938"/>
                </a:cubicBezTo>
                <a:cubicBezTo>
                  <a:pt x="173706" y="220574"/>
                  <a:pt x="175022" y="223209"/>
                  <a:pt x="173706" y="225845"/>
                </a:cubicBezTo>
                <a:cubicBezTo>
                  <a:pt x="168442" y="239025"/>
                  <a:pt x="168442" y="239025"/>
                  <a:pt x="168442" y="239025"/>
                </a:cubicBezTo>
                <a:cubicBezTo>
                  <a:pt x="171074" y="248250"/>
                  <a:pt x="171074" y="248250"/>
                  <a:pt x="171074" y="248250"/>
                </a:cubicBezTo>
                <a:cubicBezTo>
                  <a:pt x="188182" y="202123"/>
                  <a:pt x="188182" y="202123"/>
                  <a:pt x="188182" y="202123"/>
                </a:cubicBezTo>
                <a:cubicBezTo>
                  <a:pt x="189498" y="199487"/>
                  <a:pt x="190814" y="198169"/>
                  <a:pt x="192130" y="196851"/>
                </a:cubicBezTo>
                <a:cubicBezTo>
                  <a:pt x="194762" y="196851"/>
                  <a:pt x="196078" y="196851"/>
                  <a:pt x="198710" y="196851"/>
                </a:cubicBezTo>
                <a:cubicBezTo>
                  <a:pt x="265823" y="224527"/>
                  <a:pt x="265823" y="224527"/>
                  <a:pt x="265823" y="224527"/>
                </a:cubicBezTo>
                <a:cubicBezTo>
                  <a:pt x="286879" y="232435"/>
                  <a:pt x="300038" y="252204"/>
                  <a:pt x="300038" y="274609"/>
                </a:cubicBezTo>
                <a:cubicBezTo>
                  <a:pt x="300038" y="328643"/>
                  <a:pt x="300038" y="328643"/>
                  <a:pt x="300038" y="328643"/>
                </a:cubicBezTo>
                <a:cubicBezTo>
                  <a:pt x="300038" y="332597"/>
                  <a:pt x="296090" y="336551"/>
                  <a:pt x="292142" y="336551"/>
                </a:cubicBezTo>
                <a:cubicBezTo>
                  <a:pt x="7896" y="336551"/>
                  <a:pt x="7896" y="336551"/>
                  <a:pt x="7896" y="336551"/>
                </a:cubicBezTo>
                <a:cubicBezTo>
                  <a:pt x="3948" y="336551"/>
                  <a:pt x="0" y="332597"/>
                  <a:pt x="0" y="328643"/>
                </a:cubicBezTo>
                <a:cubicBezTo>
                  <a:pt x="0" y="274609"/>
                  <a:pt x="0" y="274609"/>
                  <a:pt x="0" y="274609"/>
                </a:cubicBezTo>
                <a:cubicBezTo>
                  <a:pt x="0" y="252204"/>
                  <a:pt x="13159" y="232435"/>
                  <a:pt x="34215" y="224527"/>
                </a:cubicBezTo>
                <a:cubicBezTo>
                  <a:pt x="101328" y="196851"/>
                  <a:pt x="101328" y="196851"/>
                  <a:pt x="101328" y="196851"/>
                </a:cubicBezTo>
                <a:close/>
                <a:moveTo>
                  <a:pt x="155328" y="0"/>
                </a:moveTo>
                <a:cubicBezTo>
                  <a:pt x="171252" y="0"/>
                  <a:pt x="187177" y="5285"/>
                  <a:pt x="201775" y="15854"/>
                </a:cubicBezTo>
                <a:cubicBezTo>
                  <a:pt x="225662" y="34350"/>
                  <a:pt x="223008" y="72663"/>
                  <a:pt x="223008" y="79268"/>
                </a:cubicBezTo>
                <a:cubicBezTo>
                  <a:pt x="223008" y="84553"/>
                  <a:pt x="224335" y="89838"/>
                  <a:pt x="224335" y="93801"/>
                </a:cubicBezTo>
                <a:cubicBezTo>
                  <a:pt x="225662" y="95122"/>
                  <a:pt x="228316" y="96443"/>
                  <a:pt x="229643" y="100407"/>
                </a:cubicBezTo>
                <a:cubicBezTo>
                  <a:pt x="234951" y="107012"/>
                  <a:pt x="234951" y="114939"/>
                  <a:pt x="232297" y="125508"/>
                </a:cubicBezTo>
                <a:cubicBezTo>
                  <a:pt x="226989" y="146647"/>
                  <a:pt x="215045" y="150610"/>
                  <a:pt x="208410" y="151931"/>
                </a:cubicBezTo>
                <a:cubicBezTo>
                  <a:pt x="204429" y="159858"/>
                  <a:pt x="195139" y="175712"/>
                  <a:pt x="185850" y="183639"/>
                </a:cubicBezTo>
                <a:cubicBezTo>
                  <a:pt x="183196" y="187602"/>
                  <a:pt x="177888" y="190244"/>
                  <a:pt x="172579" y="192887"/>
                </a:cubicBezTo>
                <a:cubicBezTo>
                  <a:pt x="164617" y="195529"/>
                  <a:pt x="157982" y="196850"/>
                  <a:pt x="150019" y="196850"/>
                </a:cubicBezTo>
                <a:cubicBezTo>
                  <a:pt x="142057" y="196850"/>
                  <a:pt x="135422" y="195529"/>
                  <a:pt x="127459" y="192887"/>
                </a:cubicBezTo>
                <a:cubicBezTo>
                  <a:pt x="122151" y="190244"/>
                  <a:pt x="116843" y="187602"/>
                  <a:pt x="114189" y="183639"/>
                </a:cubicBezTo>
                <a:cubicBezTo>
                  <a:pt x="104900" y="175712"/>
                  <a:pt x="95610" y="159858"/>
                  <a:pt x="91629" y="151931"/>
                </a:cubicBezTo>
                <a:cubicBezTo>
                  <a:pt x="84994" y="150610"/>
                  <a:pt x="73050" y="146647"/>
                  <a:pt x="67742" y="125508"/>
                </a:cubicBezTo>
                <a:cubicBezTo>
                  <a:pt x="65088" y="114939"/>
                  <a:pt x="65088" y="107012"/>
                  <a:pt x="70396" y="100407"/>
                </a:cubicBezTo>
                <a:cubicBezTo>
                  <a:pt x="71723" y="96443"/>
                  <a:pt x="74377" y="95122"/>
                  <a:pt x="75704" y="93801"/>
                </a:cubicBezTo>
                <a:cubicBezTo>
                  <a:pt x="75704" y="91159"/>
                  <a:pt x="75704" y="88516"/>
                  <a:pt x="77031" y="85874"/>
                </a:cubicBezTo>
                <a:cubicBezTo>
                  <a:pt x="73050" y="80590"/>
                  <a:pt x="67742" y="68699"/>
                  <a:pt x="74377" y="50203"/>
                </a:cubicBezTo>
                <a:cubicBezTo>
                  <a:pt x="81013" y="30386"/>
                  <a:pt x="95610" y="27744"/>
                  <a:pt x="103572" y="27744"/>
                </a:cubicBezTo>
                <a:cubicBezTo>
                  <a:pt x="106227" y="22459"/>
                  <a:pt x="111535" y="17175"/>
                  <a:pt x="119497" y="10569"/>
                </a:cubicBezTo>
                <a:cubicBezTo>
                  <a:pt x="128786" y="3963"/>
                  <a:pt x="142057" y="0"/>
                  <a:pt x="15532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70" name="任意多边形: 形状 57"/>
          <p:cNvSpPr>
            <a:spLocks noChangeAspect="1"/>
          </p:cNvSpPr>
          <p:nvPr/>
        </p:nvSpPr>
        <p:spPr bwMode="auto">
          <a:xfrm>
            <a:off x="10617795" y="2915360"/>
            <a:ext cx="550370" cy="533310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71" name="任意多边形: 形状 19">
            <a:extLst/>
          </p:cNvPr>
          <p:cNvSpPr/>
          <p:nvPr/>
        </p:nvSpPr>
        <p:spPr>
          <a:xfrm>
            <a:off x="9332431" y="3772205"/>
            <a:ext cx="621194" cy="460791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2" name="Freeform 273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/>
          <p:cNvSpPr>
            <a:spLocks noEditPoints="1"/>
          </p:cNvSpPr>
          <p:nvPr/>
        </p:nvSpPr>
        <p:spPr bwMode="auto">
          <a:xfrm>
            <a:off x="10617795" y="4495873"/>
            <a:ext cx="355632" cy="430615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27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28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6" y="-2069"/>
            <a:ext cx="2408998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79" y="83607"/>
            <a:ext cx="2408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ISO27001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認證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64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5688623" y="903775"/>
            <a:ext cx="5714540" cy="504753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依營運要求及相關法律與法規，提供資訊安全之管理指導方針及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支持</a:t>
            </a:r>
            <a:r>
              <a:rPr lang="zh-TW" altLang="en-US" dirty="0" smtClean="0">
                <a:latin typeface="Microsoft YaHei UI" pitchFamily="34" charset="-122"/>
                <a:ea typeface="Microsoft YaHei UI" pitchFamily="34" charset="-122"/>
              </a:rPr>
              <a:t>。</a:t>
            </a:r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確保授權使用者得以存取，並避免系統及服務的未授權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存取</a:t>
            </a:r>
            <a:r>
              <a:rPr lang="zh-TW" altLang="en-US" dirty="0" smtClean="0">
                <a:latin typeface="Microsoft YaHei UI" pitchFamily="34" charset="-122"/>
                <a:ea typeface="Microsoft YaHei UI" pitchFamily="34" charset="-122"/>
              </a:rPr>
              <a:t>，且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防止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系統及應用遭未經授權存取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。</a:t>
            </a:r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防止組織資訊及資訊處理設施遭未經授權之實體存取、損害及干擾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。</a:t>
            </a:r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endParaRPr lang="zh-TW" altLang="zh-TW" dirty="0">
              <a:latin typeface="Microsoft YaHei UI" pitchFamily="34" charset="-122"/>
              <a:ea typeface="Microsoft YaHei UI" pitchFamily="34" charset="-122"/>
            </a:endParaRPr>
          </a:p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定期對機房設施進行日常維護及保養，以確保設施之可用性及完整性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。每日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定期備份，除本地備份並使用異地備份，確保資料保存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。</a:t>
            </a:r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確保對網路及其支援之資訊處理設施中資訊之保護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。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5" y="903775"/>
            <a:ext cx="3987796" cy="564466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91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29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8" y="-2069"/>
            <a:ext cx="3523422" cy="648572"/>
          </a:xfrm>
          <a:prstGeom prst="round2Same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79" y="83607"/>
            <a:ext cx="3523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機器人</a:t>
            </a:r>
            <a:r>
              <a:rPr lang="zh-TW" altLang="en-US" sz="2400" b="1" dirty="0" smtClean="0">
                <a:solidFill>
                  <a:schemeClr val="accent4"/>
                </a:solidFill>
                <a:latin typeface="華康儷黑 Std W3" pitchFamily="34" charset="-120"/>
                <a:ea typeface="華康儷黑 Std W3" pitchFamily="34" charset="-120"/>
              </a:rPr>
              <a:t>自動化流程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優化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64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11139165" y="762000"/>
            <a:ext cx="691753" cy="39703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管</a:t>
            </a:r>
            <a:endParaRPr lang="en-US" altLang="zh-TW" sz="3600" b="1" dirty="0" smtClean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ea typeface="Microsoft YaHei UI" pitchFamily="34" charset="-122"/>
              <a:cs typeface="Arial" pitchFamily="34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理</a:t>
            </a:r>
            <a:endParaRPr lang="en-US" altLang="zh-TW" sz="3600" b="1" dirty="0" smtClean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ea typeface="Microsoft YaHei UI" pitchFamily="34" charset="-122"/>
              <a:cs typeface="Arial" pitchFamily="34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作</a:t>
            </a:r>
            <a:endParaRPr lang="en-US" altLang="zh-TW" sz="3600" b="1" dirty="0" smtClean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ea typeface="Microsoft YaHei UI" pitchFamily="34" charset="-122"/>
              <a:cs typeface="Arial" pitchFamily="34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業</a:t>
            </a:r>
            <a:endParaRPr lang="en-US" altLang="zh-TW" sz="3600" b="1" dirty="0" smtClean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ea typeface="Microsoft YaHei UI" pitchFamily="34" charset="-122"/>
              <a:cs typeface="Arial" pitchFamily="34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比</a:t>
            </a:r>
            <a:endParaRPr lang="en-US" altLang="zh-TW" sz="3600" b="1" dirty="0" smtClean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ea typeface="Microsoft YaHei UI" pitchFamily="34" charset="-122"/>
              <a:cs typeface="Arial" pitchFamily="34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較</a:t>
            </a:r>
            <a:endParaRPr lang="en-US" altLang="zh-TW" sz="3600" b="1" dirty="0" smtClean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ea typeface="Microsoft YaHei UI" pitchFamily="34" charset="-122"/>
              <a:cs typeface="Arial" pitchFamily="34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表</a:t>
            </a:r>
            <a:endParaRPr lang="ko-KR" altLang="en-US" sz="3600" b="1" dirty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0075" y="1171575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基本資料</a:t>
            </a:r>
            <a:endParaRPr lang="zh-TW" altLang="en-US" sz="135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647666" y="1171575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客　　戶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62089" y="1171575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客戶資料自動串接物流托運</a:t>
            </a:r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，同步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電子商務及平台、自動通知訊息</a:t>
            </a:r>
          </a:p>
        </p:txBody>
      </p:sp>
      <p:sp>
        <p:nvSpPr>
          <p:cNvPr id="21" name="矩形 20"/>
          <p:cNvSpPr/>
          <p:nvPr/>
        </p:nvSpPr>
        <p:spPr>
          <a:xfrm>
            <a:off x="600075" y="1581150"/>
            <a:ext cx="2972726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基本資料</a:t>
            </a:r>
            <a:endParaRPr lang="zh-TW" altLang="en-US" sz="135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647666" y="1581150"/>
            <a:ext cx="1038634" cy="53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產　　品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62089" y="1581150"/>
            <a:ext cx="6158682" cy="53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串接電商平台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官網同步庫存，精準成本計算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含銷管成本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，</a:t>
            </a:r>
          </a:p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進出口自動拆價、智能安全量管理、智能批次新增修改減少人力</a:t>
            </a:r>
          </a:p>
        </p:txBody>
      </p:sp>
      <p:sp>
        <p:nvSpPr>
          <p:cNvPr id="24" name="矩形 23"/>
          <p:cNvSpPr/>
          <p:nvPr/>
        </p:nvSpPr>
        <p:spPr>
          <a:xfrm>
            <a:off x="600075" y="2114550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rgbClr val="C00000"/>
                </a:solidFill>
                <a:latin typeface="Microsoft YaHei UI" pitchFamily="34" charset="-122"/>
                <a:ea typeface="Microsoft YaHei UI" pitchFamily="34" charset="-122"/>
              </a:rPr>
              <a:t>人工</a:t>
            </a:r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查補材料清單及領料入庫管理</a:t>
            </a:r>
          </a:p>
        </p:txBody>
      </p:sp>
      <p:sp>
        <p:nvSpPr>
          <p:cNvPr id="25" name="矩形 24"/>
          <p:cNvSpPr/>
          <p:nvPr/>
        </p:nvSpPr>
        <p:spPr>
          <a:xfrm>
            <a:off x="3647666" y="2114550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生　　產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62089" y="2114550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受訂量自動轉物料需求計劃及採購單，免人工輸入，快速領料入庫</a:t>
            </a:r>
          </a:p>
        </p:txBody>
      </p:sp>
      <p:sp>
        <p:nvSpPr>
          <p:cNvPr id="27" name="矩形 26"/>
          <p:cNvSpPr/>
          <p:nvPr/>
        </p:nvSpPr>
        <p:spPr>
          <a:xfrm>
            <a:off x="600075" y="2524125"/>
            <a:ext cx="2972726" cy="4095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rgbClr val="C00000"/>
                </a:solidFill>
                <a:latin typeface="Microsoft YaHei UI" pitchFamily="34" charset="-122"/>
                <a:ea typeface="Microsoft YaHei UI" pitchFamily="34" charset="-122"/>
              </a:rPr>
              <a:t>人工</a:t>
            </a:r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查補，固定安全量採購</a:t>
            </a:r>
          </a:p>
        </p:txBody>
      </p:sp>
      <p:sp>
        <p:nvSpPr>
          <p:cNvPr id="28" name="矩形 27"/>
          <p:cNvSpPr/>
          <p:nvPr/>
        </p:nvSpPr>
        <p:spPr>
          <a:xfrm>
            <a:off x="3647666" y="2524125"/>
            <a:ext cx="1038634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採　　購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762089" y="2524125"/>
            <a:ext cx="6158682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依智能安全量、門市、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BOM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需求自動補貨免人工，機器人自動採購流程優化</a:t>
            </a:r>
          </a:p>
        </p:txBody>
      </p:sp>
      <p:sp>
        <p:nvSpPr>
          <p:cNvPr id="30" name="矩形 29"/>
          <p:cNvSpPr/>
          <p:nvPr/>
        </p:nvSpPr>
        <p:spPr>
          <a:xfrm>
            <a:off x="600075" y="2933700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rgbClr val="C00000"/>
                </a:solidFill>
                <a:latin typeface="Microsoft YaHei UI" pitchFamily="34" charset="-122"/>
                <a:ea typeface="Microsoft YaHei UI" pitchFamily="34" charset="-122"/>
              </a:rPr>
              <a:t>人工</a:t>
            </a:r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輸入</a:t>
            </a:r>
            <a:r>
              <a:rPr lang="en-US" altLang="zh-TW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提供標準訂單格式匯入</a:t>
            </a:r>
          </a:p>
        </p:txBody>
      </p:sp>
      <p:sp>
        <p:nvSpPr>
          <p:cNvPr id="31" name="矩形 30"/>
          <p:cNvSpPr/>
          <p:nvPr/>
        </p:nvSpPr>
        <p:spPr>
          <a:xfrm>
            <a:off x="3647666" y="2933700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訂　　單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762089" y="2933700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串接官網及電商平台訂單自動整合，智能批次出貨，機器人自動流程</a:t>
            </a:r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管理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00075" y="3343275"/>
            <a:ext cx="2972726" cy="4095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簡易</a:t>
            </a:r>
          </a:p>
        </p:txBody>
      </p:sp>
      <p:sp>
        <p:nvSpPr>
          <p:cNvPr id="34" name="矩形 33"/>
          <p:cNvSpPr/>
          <p:nvPr/>
        </p:nvSpPr>
        <p:spPr>
          <a:xfrm>
            <a:off x="3647666" y="3343275"/>
            <a:ext cx="1038634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出　　貨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762089" y="3343275"/>
            <a:ext cx="6158682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機器人自動流程出貨，同步顯示托運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驗貨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電商平台及各項資訊狀態</a:t>
            </a:r>
          </a:p>
        </p:txBody>
      </p:sp>
      <p:sp>
        <p:nvSpPr>
          <p:cNvPr id="36" name="矩形 35"/>
          <p:cNvSpPr/>
          <p:nvPr/>
        </p:nvSpPr>
        <p:spPr>
          <a:xfrm>
            <a:off x="600075" y="3748087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固定儲位，盤點單</a:t>
            </a:r>
            <a:r>
              <a:rPr lang="zh-TW" altLang="en-US" sz="1350" b="1" dirty="0">
                <a:solidFill>
                  <a:srgbClr val="C00000"/>
                </a:solidFill>
                <a:latin typeface="Microsoft YaHei UI" pitchFamily="34" charset="-122"/>
                <a:ea typeface="Microsoft YaHei UI" pitchFamily="34" charset="-122"/>
              </a:rPr>
              <a:t>人工</a:t>
            </a:r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盤點及盤盈虧</a:t>
            </a:r>
          </a:p>
        </p:txBody>
      </p:sp>
      <p:sp>
        <p:nvSpPr>
          <p:cNvPr id="37" name="矩形 36"/>
          <p:cNvSpPr/>
          <p:nvPr/>
        </p:nvSpPr>
        <p:spPr>
          <a:xfrm>
            <a:off x="3647666" y="3748087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倉　　儲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762089" y="3748087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智能儲位管理，電腦快速盤點自動盤盈虧</a:t>
            </a:r>
          </a:p>
        </p:txBody>
      </p:sp>
      <p:sp>
        <p:nvSpPr>
          <p:cNvPr id="39" name="矩形 38"/>
          <p:cNvSpPr/>
          <p:nvPr/>
        </p:nvSpPr>
        <p:spPr>
          <a:xfrm>
            <a:off x="600075" y="4157662"/>
            <a:ext cx="2972726" cy="4905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無</a:t>
            </a:r>
          </a:p>
        </p:txBody>
      </p:sp>
      <p:sp>
        <p:nvSpPr>
          <p:cNvPr id="40" name="矩形 39"/>
          <p:cNvSpPr/>
          <p:nvPr/>
        </p:nvSpPr>
        <p:spPr>
          <a:xfrm>
            <a:off x="3647666" y="4157662"/>
            <a:ext cx="1038634" cy="4905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物流串接</a:t>
            </a:r>
          </a:p>
        </p:txBody>
      </p:sp>
      <p:sp>
        <p:nvSpPr>
          <p:cNvPr id="41" name="矩形 40"/>
          <p:cNvSpPr/>
          <p:nvPr/>
        </p:nvSpPr>
        <p:spPr>
          <a:xfrm>
            <a:off x="4762089" y="4157662"/>
            <a:ext cx="6158682" cy="4905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已串接物流業者及超商取貨，自動取號列印托運標籤，</a:t>
            </a:r>
          </a:p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托運狀態自動顯示及機器人自動流程相關處理</a:t>
            </a:r>
          </a:p>
        </p:txBody>
      </p:sp>
      <p:sp>
        <p:nvSpPr>
          <p:cNvPr id="42" name="矩形 41"/>
          <p:cNvSpPr/>
          <p:nvPr/>
        </p:nvSpPr>
        <p:spPr>
          <a:xfrm>
            <a:off x="600075" y="4648200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無</a:t>
            </a:r>
          </a:p>
        </p:txBody>
      </p:sp>
      <p:sp>
        <p:nvSpPr>
          <p:cNvPr id="43" name="矩形 42"/>
          <p:cNvSpPr/>
          <p:nvPr/>
        </p:nvSpPr>
        <p:spPr>
          <a:xfrm>
            <a:off x="3647666" y="4648200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購物官網</a:t>
            </a:r>
          </a:p>
        </p:txBody>
      </p:sp>
      <p:sp>
        <p:nvSpPr>
          <p:cNvPr id="44" name="矩形 43"/>
          <p:cNvSpPr/>
          <p:nvPr/>
        </p:nvSpPr>
        <p:spPr>
          <a:xfrm>
            <a:off x="4762089" y="4648200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ERP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客戶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產品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庫存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訂單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出貨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托運狀態同步購物官網</a:t>
            </a:r>
          </a:p>
        </p:txBody>
      </p:sp>
      <p:sp>
        <p:nvSpPr>
          <p:cNvPr id="45" name="矩形 44"/>
          <p:cNvSpPr/>
          <p:nvPr/>
        </p:nvSpPr>
        <p:spPr>
          <a:xfrm>
            <a:off x="600075" y="5057775"/>
            <a:ext cx="2972726" cy="4095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無串接</a:t>
            </a:r>
          </a:p>
        </p:txBody>
      </p:sp>
      <p:sp>
        <p:nvSpPr>
          <p:cNvPr id="46" name="矩形 45"/>
          <p:cNvSpPr/>
          <p:nvPr/>
        </p:nvSpPr>
        <p:spPr>
          <a:xfrm>
            <a:off x="3647666" y="5057775"/>
            <a:ext cx="1038634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電商平台</a:t>
            </a:r>
          </a:p>
        </p:txBody>
      </p:sp>
      <p:sp>
        <p:nvSpPr>
          <p:cNvPr id="47" name="矩形 46"/>
          <p:cNvSpPr/>
          <p:nvPr/>
        </p:nvSpPr>
        <p:spPr>
          <a:xfrm>
            <a:off x="4762089" y="5057775"/>
            <a:ext cx="6158682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ERP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串接電商平台同步訂單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庫存及社群網站直播同步訂單庫存</a:t>
            </a:r>
          </a:p>
        </p:txBody>
      </p:sp>
      <p:sp>
        <p:nvSpPr>
          <p:cNvPr id="48" name="矩形 47"/>
          <p:cNvSpPr/>
          <p:nvPr/>
        </p:nvSpPr>
        <p:spPr>
          <a:xfrm>
            <a:off x="600075" y="5467350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無</a:t>
            </a:r>
          </a:p>
        </p:txBody>
      </p:sp>
      <p:sp>
        <p:nvSpPr>
          <p:cNvPr id="49" name="矩形 48"/>
          <p:cNvSpPr/>
          <p:nvPr/>
        </p:nvSpPr>
        <p:spPr>
          <a:xfrm>
            <a:off x="3647666" y="5467350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快速沖帳</a:t>
            </a:r>
          </a:p>
        </p:txBody>
      </p:sp>
      <p:sp>
        <p:nvSpPr>
          <p:cNvPr id="50" name="矩形 49"/>
          <p:cNvSpPr/>
          <p:nvPr/>
        </p:nvSpPr>
        <p:spPr>
          <a:xfrm>
            <a:off x="4762089" y="5467350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多客戶或電商平台快速批次沖帳</a:t>
            </a:r>
          </a:p>
        </p:txBody>
      </p:sp>
      <p:sp>
        <p:nvSpPr>
          <p:cNvPr id="51" name="矩形 50"/>
          <p:cNvSpPr/>
          <p:nvPr/>
        </p:nvSpPr>
        <p:spPr>
          <a:xfrm>
            <a:off x="600075" y="5876925"/>
            <a:ext cx="2972726" cy="4095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一般</a:t>
            </a:r>
          </a:p>
        </p:txBody>
      </p:sp>
      <p:sp>
        <p:nvSpPr>
          <p:cNvPr id="52" name="矩形 51"/>
          <p:cNvSpPr/>
          <p:nvPr/>
        </p:nvSpPr>
        <p:spPr>
          <a:xfrm>
            <a:off x="3647666" y="5876925"/>
            <a:ext cx="1038634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會計財務</a:t>
            </a:r>
          </a:p>
        </p:txBody>
      </p:sp>
      <p:sp>
        <p:nvSpPr>
          <p:cNvPr id="53" name="矩形 52"/>
          <p:cNvSpPr/>
          <p:nvPr/>
        </p:nvSpPr>
        <p:spPr>
          <a:xfrm>
            <a:off x="4762089" y="5876925"/>
            <a:ext cx="6158682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相關連功能自動傳票免人工過帳，即時財報及智能報表提供管理者即時決策</a:t>
            </a:r>
          </a:p>
        </p:txBody>
      </p:sp>
      <p:sp>
        <p:nvSpPr>
          <p:cNvPr id="54" name="矩形 53"/>
          <p:cNvSpPr/>
          <p:nvPr/>
        </p:nvSpPr>
        <p:spPr>
          <a:xfrm>
            <a:off x="600075" y="6286500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PC</a:t>
            </a:r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版</a:t>
            </a:r>
          </a:p>
        </p:txBody>
      </p:sp>
      <p:sp>
        <p:nvSpPr>
          <p:cNvPr id="55" name="矩形 54"/>
          <p:cNvSpPr/>
          <p:nvPr/>
        </p:nvSpPr>
        <p:spPr>
          <a:xfrm>
            <a:off x="3647666" y="6286500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操作介面</a:t>
            </a:r>
          </a:p>
        </p:txBody>
      </p:sp>
      <p:sp>
        <p:nvSpPr>
          <p:cNvPr id="56" name="矩形 55"/>
          <p:cNvSpPr/>
          <p:nvPr/>
        </p:nvSpPr>
        <p:spPr>
          <a:xfrm>
            <a:off x="4762089" y="6286500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PC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版及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WEB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版可混合操作</a:t>
            </a:r>
          </a:p>
        </p:txBody>
      </p:sp>
      <p:sp>
        <p:nvSpPr>
          <p:cNvPr id="57" name="矩形 56"/>
          <p:cNvSpPr/>
          <p:nvPr/>
        </p:nvSpPr>
        <p:spPr>
          <a:xfrm>
            <a:off x="600075" y="762000"/>
            <a:ext cx="2972726" cy="4095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一般的</a:t>
            </a:r>
            <a:r>
              <a:rPr lang="en-US" altLang="zh-TW" sz="1350" b="1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ERP</a:t>
            </a:r>
            <a:endParaRPr lang="zh-TW" altLang="en-US" sz="1350" b="1" dirty="0">
              <a:solidFill>
                <a:schemeClr val="bg1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647666" y="762000"/>
            <a:ext cx="1038634" cy="4095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管理作業</a:t>
            </a:r>
            <a:endParaRPr lang="zh-TW" altLang="en-US" sz="1350" b="1" dirty="0">
              <a:solidFill>
                <a:schemeClr val="bg1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762089" y="761998"/>
            <a:ext cx="6158682" cy="4095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TMS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</a:t>
            </a:r>
            <a:r>
              <a:rPr lang="en-US" altLang="zh-TW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ERP</a:t>
            </a:r>
            <a:endParaRPr lang="zh-TW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4098" name="Picture 2" descr="C:\Users\kt\Desktop\未命名-1_工作區域 1 複本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750" y="388935"/>
            <a:ext cx="746125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t\Desktop\未命名-1_工作區域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43" y="717488"/>
            <a:ext cx="482481" cy="4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t\Desktop\未命名-2_工作區域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599279"/>
            <a:ext cx="1118394" cy="47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圖片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2841"/>
            <a:ext cx="1914525" cy="736301"/>
          </a:xfrm>
          <a:prstGeom prst="rect">
            <a:avLst/>
          </a:prstGeom>
          <a:blipFill dpi="0" rotWithShape="1">
            <a:blip r:embed="rId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251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66"/>
          <p:cNvSpPr/>
          <p:nvPr/>
        </p:nvSpPr>
        <p:spPr>
          <a:xfrm>
            <a:off x="194429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無限發展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3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1" y="776007"/>
            <a:ext cx="10058400" cy="291274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1" y="3818255"/>
            <a:ext cx="10058400" cy="29127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化同側角落矩形 9"/>
          <p:cNvSpPr/>
          <p:nvPr/>
        </p:nvSpPr>
        <p:spPr>
          <a:xfrm rot="10800000">
            <a:off x="286576" y="-2069"/>
            <a:ext cx="2828098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직사각형 66"/>
          <p:cNvSpPr/>
          <p:nvPr/>
        </p:nvSpPr>
        <p:spPr>
          <a:xfrm>
            <a:off x="300116" y="91383"/>
            <a:ext cx="2801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開啟企業無限未來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74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30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341961" y="1589372"/>
            <a:ext cx="7508077" cy="2000548"/>
            <a:chOff x="2341961" y="998822"/>
            <a:chExt cx="7508077" cy="2000548"/>
          </a:xfrm>
        </p:grpSpPr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8591A18A-7559-4485-BC2C-6ACBBA9F87DF}"/>
                </a:ext>
              </a:extLst>
            </p:cNvPr>
            <p:cNvSpPr txBox="1"/>
            <p:nvPr/>
          </p:nvSpPr>
          <p:spPr>
            <a:xfrm>
              <a:off x="2341961" y="998822"/>
              <a:ext cx="7508077" cy="200054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zh-TW" altLang="en-US" sz="4400" b="1" dirty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不是花錢買</a:t>
              </a:r>
              <a:r>
                <a:rPr lang="zh-TW" altLang="en-US" sz="4400" b="1" dirty="0" smtClean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系統</a:t>
              </a:r>
              <a:endParaRPr lang="en-US" altLang="zh-TW" sz="4400" b="1" dirty="0" smtClean="0">
                <a:solidFill>
                  <a:srgbClr val="FBDE09"/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endParaRPr>
            </a:p>
            <a:p>
              <a:pPr algn="ctr"/>
              <a:r>
                <a:rPr lang="zh-TW" altLang="en-US" sz="4400" b="1" dirty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 </a:t>
              </a:r>
              <a:r>
                <a:rPr lang="zh-TW" altLang="en-US" sz="4400" b="1" dirty="0" smtClean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 是</a:t>
              </a:r>
              <a:r>
                <a:rPr lang="zh-TW" altLang="en-US" sz="4400" b="1" dirty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買系統來</a:t>
              </a:r>
              <a:r>
                <a:rPr lang="zh-TW" altLang="en-US" sz="8000" b="1" dirty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賺錢</a:t>
              </a:r>
              <a:endParaRPr lang="ko-KR" altLang="en-US" sz="8000" b="1" dirty="0">
                <a:solidFill>
                  <a:srgbClr val="FBDE09"/>
                </a:solidFill>
                <a:latin typeface="Microsoft YaHei UI" pitchFamily="34" charset="-122"/>
                <a:cs typeface="Arial" pitchFamily="34" charset="0"/>
              </a:endParaRPr>
            </a:p>
          </p:txBody>
        </p:sp>
        <p:pic>
          <p:nvPicPr>
            <p:cNvPr id="5122" name="Picture 2" descr="C:\Users\kt\Desktop\未命名-3_工作區域 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725" y="2126456"/>
              <a:ext cx="738188" cy="738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圓角矩形 3"/>
          <p:cNvSpPr/>
          <p:nvPr/>
        </p:nvSpPr>
        <p:spPr>
          <a:xfrm>
            <a:off x="3228974" y="4248150"/>
            <a:ext cx="5734050" cy="1171575"/>
          </a:xfrm>
          <a:prstGeom prst="roundRect">
            <a:avLst>
              <a:gd name="adj" fmla="val 50000"/>
            </a:avLst>
          </a:prstGeom>
          <a:solidFill>
            <a:srgbClr val="FBDE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請使用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TMS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ERP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56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561975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285202" y="5711309"/>
            <a:ext cx="1843774" cy="1027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台北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(02)2783 3460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台中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(04)2422 2299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新竹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(03)5544 026</a:t>
            </a:r>
            <a:endParaRPr lang="zh-TW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281376" y="5711309"/>
            <a:ext cx="1733167" cy="1027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高雄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(07)3591 300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台南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(06)2513 299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花蓮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(03)8578 585</a:t>
            </a:r>
            <a:endParaRPr lang="zh-TW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010024" y="5886829"/>
            <a:ext cx="4086225" cy="43815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TW" altLang="en-US" sz="2000" b="1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免費服務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專線</a:t>
            </a:r>
            <a:r>
              <a:rPr lang="en-US" altLang="zh-TW" sz="2000" b="1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0800-823-888</a:t>
            </a:r>
            <a:endParaRPr lang="zh-TW" altLang="en-US" sz="2000" b="1" dirty="0">
              <a:solidFill>
                <a:schemeClr val="bg1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00512" y="6304165"/>
            <a:ext cx="3924298" cy="350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TW" altLang="en-US" sz="125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週一至周五 </a:t>
            </a:r>
            <a:r>
              <a:rPr lang="en-US" altLang="zh-TW" sz="125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AM9:00~PM6:00 </a:t>
            </a:r>
            <a:r>
              <a:rPr lang="zh-TW" altLang="en-US" sz="125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將由專人為您服務</a:t>
            </a:r>
            <a:endParaRPr lang="zh-TW" altLang="en-US" sz="12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9466" y="5842500"/>
            <a:ext cx="2728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廣</a:t>
            </a:r>
            <a:r>
              <a:rPr lang="zh-TW" altLang="en-US" sz="24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鐸企業有限公司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6092" y="6410642"/>
            <a:ext cx="2728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https://</a:t>
            </a:r>
            <a:r>
              <a:rPr lang="en-US" altLang="zh-TW" sz="1200" dirty="0" smtClean="0">
                <a:solidFill>
                  <a:schemeClr val="bg2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www.tmserp.com.tw</a:t>
            </a:r>
            <a:endParaRPr lang="zh-TW" alt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006725" y="5886829"/>
            <a:ext cx="846537" cy="767560"/>
            <a:chOff x="3027363" y="5886829"/>
            <a:chExt cx="846537" cy="767560"/>
          </a:xfrm>
        </p:grpSpPr>
        <p:sp>
          <p:nvSpPr>
            <p:cNvPr id="6" name="圓角矩形 5"/>
            <p:cNvSpPr/>
            <p:nvPr/>
          </p:nvSpPr>
          <p:spPr>
            <a:xfrm>
              <a:off x="3027363" y="5886829"/>
              <a:ext cx="846536" cy="767560"/>
            </a:xfrm>
            <a:prstGeom prst="roundRect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027364" y="5927921"/>
              <a:ext cx="8465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ts val="1600"/>
                </a:lnSpc>
              </a:pPr>
              <a:r>
                <a:rPr lang="zh-TW" altLang="en-US" sz="1200" b="1" dirty="0">
                  <a:solidFill>
                    <a:schemeClr val="bg2">
                      <a:lumMod val="25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請洽全台</a:t>
              </a:r>
            </a:p>
            <a:p>
              <a:pPr algn="dist">
                <a:lnSpc>
                  <a:spcPts val="1600"/>
                </a:lnSpc>
              </a:pPr>
              <a:r>
                <a:rPr lang="zh-TW" altLang="en-US" sz="1200" b="1" dirty="0">
                  <a:solidFill>
                    <a:schemeClr val="bg2">
                      <a:lumMod val="25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服務專線</a:t>
              </a:r>
            </a:p>
            <a:p>
              <a:pPr algn="dist">
                <a:lnSpc>
                  <a:spcPts val="1600"/>
                </a:lnSpc>
              </a:pPr>
              <a:r>
                <a:rPr lang="zh-TW" altLang="en-US" sz="1200" b="1" dirty="0">
                  <a:solidFill>
                    <a:schemeClr val="bg2">
                      <a:lumMod val="25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或代理商</a:t>
              </a:r>
              <a:endParaRPr lang="zh-TW" altLang="en-US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169466" y="6209938"/>
            <a:ext cx="2640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TW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KTNET</a:t>
            </a:r>
            <a:r>
              <a:rPr lang="zh-TW" altLang="en-US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 </a:t>
            </a:r>
            <a:r>
              <a:rPr lang="en-US" altLang="zh-TW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ENTERPRISE</a:t>
            </a:r>
            <a:r>
              <a:rPr lang="zh-TW" altLang="en-US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 </a:t>
            </a:r>
            <a:r>
              <a:rPr lang="en-US" altLang="zh-TW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CO.,LTD</a:t>
            </a:r>
            <a:endParaRPr lang="zh-TW" alt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46" name="Picture 2" descr="C:\Users\kt\Desktop\未命名-3_工作區域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67" y="1047749"/>
            <a:ext cx="2541588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t\Desktop\未命名-3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155" y="1139825"/>
            <a:ext cx="294684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2488806" y="4592637"/>
            <a:ext cx="27289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只想幫您省錢的好系統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6003979" y="1474223"/>
            <a:ext cx="3203110" cy="2914649"/>
            <a:chOff x="6096001" y="1381126"/>
            <a:chExt cx="2972966" cy="2705231"/>
          </a:xfrm>
        </p:grpSpPr>
        <p:sp>
          <p:nvSpPr>
            <p:cNvPr id="14" name="橢圓 13"/>
            <p:cNvSpPr/>
            <p:nvPr/>
          </p:nvSpPr>
          <p:spPr>
            <a:xfrm>
              <a:off x="6096001" y="1381126"/>
              <a:ext cx="819149" cy="819149"/>
            </a:xfrm>
            <a:prstGeom prst="ellipse">
              <a:avLst/>
            </a:prstGeom>
            <a:solidFill>
              <a:srgbClr val="FFED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7600"/>
                </a:lnSpc>
              </a:pPr>
              <a:r>
                <a:rPr lang="en-US" altLang="zh-TW" sz="5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 UI" pitchFamily="34" charset="-122"/>
                  <a:ea typeface="Microsoft YaHei UI" pitchFamily="34" charset="-122"/>
                </a:rPr>
                <a:t>T</a:t>
              </a:r>
              <a:endParaRPr lang="zh-TW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993151" y="1467534"/>
              <a:ext cx="1123607" cy="65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FFED01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您省</a:t>
              </a:r>
              <a:endParaRPr lang="zh-TW" altLang="en-US" sz="4000" dirty="0">
                <a:solidFill>
                  <a:srgbClr val="FFED01"/>
                </a:solidFill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6096001" y="2318543"/>
              <a:ext cx="819149" cy="819149"/>
            </a:xfrm>
            <a:prstGeom prst="ellipse">
              <a:avLst/>
            </a:prstGeom>
            <a:solidFill>
              <a:srgbClr val="FFED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7600"/>
                </a:lnSpc>
              </a:pPr>
              <a:r>
                <a:rPr lang="en-US" altLang="zh-TW" sz="5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Microsoft YaHei UI" pitchFamily="34" charset="-122"/>
                  <a:cs typeface="Arial" pitchFamily="34" charset="0"/>
                </a:rPr>
                <a:t>M</a:t>
              </a:r>
              <a:endParaRPr lang="zh-TW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Microsoft YaHei UI" pitchFamily="34" charset="-122"/>
                <a:cs typeface="Arial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993151" y="2404951"/>
              <a:ext cx="1342318" cy="65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 dirty="0" err="1" smtClean="0">
                  <a:solidFill>
                    <a:srgbClr val="FFED01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oney</a:t>
              </a:r>
              <a:endParaRPr lang="zh-TW" altLang="en-US" sz="4000" dirty="0">
                <a:solidFill>
                  <a:srgbClr val="FFED01"/>
                </a:solidFill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6096001" y="3267208"/>
              <a:ext cx="819149" cy="819149"/>
            </a:xfrm>
            <a:prstGeom prst="ellipse">
              <a:avLst/>
            </a:prstGeom>
            <a:solidFill>
              <a:srgbClr val="FFED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7600"/>
                </a:lnSpc>
              </a:pPr>
              <a:r>
                <a:rPr lang="en-US" altLang="zh-TW" sz="5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 UI" pitchFamily="34" charset="-122"/>
                  <a:ea typeface="Microsoft YaHei UI" pitchFamily="34" charset="-122"/>
                </a:rPr>
                <a:t>S</a:t>
              </a:r>
              <a:endParaRPr lang="zh-TW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993151" y="3353616"/>
              <a:ext cx="2075816" cy="65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FFED01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在好選擇</a:t>
              </a:r>
              <a:endParaRPr lang="zh-TW" altLang="en-US" sz="4000" dirty="0">
                <a:solidFill>
                  <a:srgbClr val="FFED01"/>
                </a:solidFill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4" y="3522712"/>
            <a:ext cx="2886075" cy="11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7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同側角落矩形 4"/>
          <p:cNvSpPr/>
          <p:nvPr/>
        </p:nvSpPr>
        <p:spPr>
          <a:xfrm rot="10800000">
            <a:off x="286576" y="-2069"/>
            <a:ext cx="2828098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300116" y="91383"/>
            <a:ext cx="2801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開啟企業無限未來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4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9" y="766355"/>
            <a:ext cx="10058400" cy="29127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3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 descr="O:\新設計稿请上傳該文件夹\TMS\TMS ERP_首頁大圖_全方位ERP_20220902\TMS首頁大圖_全方位ERP_D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29" y="3793400"/>
            <a:ext cx="10058400" cy="29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8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同側角落矩形 4"/>
          <p:cNvSpPr/>
          <p:nvPr/>
        </p:nvSpPr>
        <p:spPr>
          <a:xfrm rot="10800000">
            <a:off x="286581" y="-2069"/>
            <a:ext cx="170386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194429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無痕導入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93059" y="1392692"/>
            <a:ext cx="7205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步驟簡單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｜無痕導入</a:t>
            </a:r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5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0" y="2632411"/>
            <a:ext cx="12192000" cy="3595115"/>
            <a:chOff x="0" y="2498215"/>
            <a:chExt cx="12192000" cy="3595115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98215"/>
              <a:ext cx="12192000" cy="3595115"/>
            </a:xfrm>
            <a:prstGeom prst="rect">
              <a:avLst/>
            </a:prstGeom>
          </p:spPr>
        </p:pic>
        <p:sp>
          <p:nvSpPr>
            <p:cNvPr id="14" name="직사각형 66"/>
            <p:cNvSpPr>
              <a:spLocks noChangeArrowheads="1"/>
            </p:cNvSpPr>
            <p:nvPr/>
          </p:nvSpPr>
          <p:spPr bwMode="auto">
            <a:xfrm>
              <a:off x="4227513" y="5139691"/>
              <a:ext cx="16081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TMS</a:t>
              </a:r>
              <a:r>
                <a:rPr lang="zh-TW" altLang="en-US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TW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ERP</a:t>
              </a:r>
            </a:p>
            <a:p>
              <a:r>
                <a:rPr lang="zh-TW" altLang="en-US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簡單</a:t>
              </a:r>
              <a:r>
                <a:rPr lang="zh-TW" altLang="en-US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好上手</a:t>
              </a:r>
              <a:endParaRPr lang="en-US" altLang="ko-KR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6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同側角落矩形 4"/>
          <p:cNvSpPr/>
          <p:nvPr/>
        </p:nvSpPr>
        <p:spPr>
          <a:xfrm rot="10800000">
            <a:off x="286580" y="-2069"/>
            <a:ext cx="179601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40503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雲端</a:t>
            </a:r>
            <a:r>
              <a:rPr lang="en-US" altLang="zh-TW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ERP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6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27" name="Picture 3" descr="C:\Users\kt\Desktop\未命名-1_工作區域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2" y="1912396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t\Desktop\未命名-1-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24" y="1912396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t\Desktop\未命名-1-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80" y="1877471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kt\Desktop\未命名-1-0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6" y="3761055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kt\Desktop\未命名-1-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695" y="3875385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kt\Desktop\未命名-1-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03" y="3869035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kt\Desktop\未命名-1-0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711" y="3789630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822811" y="3252246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進銷存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86828" y="3252246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會計財務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91201" y="3252246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發票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18784" y="3252246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POS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112121" y="3252246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電商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整合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017301" y="3258596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倉儲物流</a:t>
            </a:r>
          </a:p>
        </p:txBody>
      </p:sp>
      <p:sp>
        <p:nvSpPr>
          <p:cNvPr id="24" name="矩形 23"/>
          <p:cNvSpPr/>
          <p:nvPr/>
        </p:nvSpPr>
        <p:spPr>
          <a:xfrm>
            <a:off x="822811" y="5208885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購物網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86827" y="5208885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出勤打卡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391201" y="5208885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客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服系統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318783" y="5208885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生產管理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112121" y="5215235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借貨租賃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017300" y="5217423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維修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36" name="Picture 12" descr="C:\Users\kt\Desktop\未命名-1_工作區域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1" y="1921921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kt\Desktop\未命名-1-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695" y="1848896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kt\Desktop\未命名-1-0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24" y="3789630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kt\Desktop\未命名-1-0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96" y="3789630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kt\Desktop\未命名-1-0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16" y="1838909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>
          <a:xfrm>
            <a:off x="724206" y="5749052"/>
            <a:ext cx="105343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會計｜票據｜條碼｜營業統計｜租賃管理｜電商</a:t>
            </a:r>
            <a:r>
              <a:rPr lang="en-US" altLang="zh-TW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API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串接｜借還貨管理</a:t>
            </a:r>
            <a:r>
              <a:rPr lang="zh-TW" altLang="en-US" sz="1600" b="1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｜費用收付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｜資產管理｜購物官網</a:t>
            </a:r>
            <a:endParaRPr lang="en-US" altLang="zh-TW" sz="1600" b="1" dirty="0" smtClean="0">
              <a:solidFill>
                <a:schemeClr val="accent1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dist">
              <a:lnSpc>
                <a:spcPct val="150000"/>
              </a:lnSpc>
            </a:pPr>
            <a:r>
              <a:rPr lang="en-US" altLang="zh-TW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POS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</a:t>
            </a:r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網路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訂單拋轉｜出貨自動托運管理｜出貨快速電腦驗貨｜行動版購物網｜賣場盤點轉訂單｜合約管理</a:t>
            </a:r>
            <a:endParaRPr lang="zh-TW" altLang="en-US" sz="1600" b="1" dirty="0">
              <a:solidFill>
                <a:schemeClr val="accent1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221006" y="999278"/>
            <a:ext cx="6873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一次滿足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現在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及</a:t>
            </a:r>
            <a:r>
              <a:rPr lang="zh-TW" altLang="en-US" sz="4000" b="1" dirty="0" smtClean="0">
                <a:solidFill>
                  <a:schemeClr val="accent2"/>
                </a:solidFill>
                <a:latin typeface="Microsoft YaHei" pitchFamily="34" charset="-122"/>
                <a:ea typeface="Microsoft YaHei" pitchFamily="34" charset="-122"/>
              </a:rPr>
              <a:t>未來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的需求</a:t>
            </a:r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48394" y="956866"/>
            <a:ext cx="7011548" cy="764327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67461" y="5749052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#</a:t>
            </a:r>
            <a:endParaRPr lang="zh-TW" alt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22811" y="960331"/>
            <a:ext cx="31872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TW" sz="2100" b="1" dirty="0" smtClean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100" b="1" dirty="0" smtClean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系統採用</a:t>
            </a:r>
            <a:r>
              <a:rPr lang="en-US" altLang="zh-TW" sz="2100" b="1" dirty="0" smtClean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SQL</a:t>
            </a:r>
            <a:r>
              <a:rPr lang="zh-TW" altLang="en-US" sz="2100" b="1" dirty="0" smtClean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資料庫</a:t>
            </a:r>
            <a:endParaRPr lang="en-US" altLang="zh-TW" sz="2100" b="1" dirty="0" smtClean="0">
              <a:solidFill>
                <a:schemeClr val="bg2">
                  <a:lumMod val="9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dist"/>
            <a:r>
              <a:rPr lang="zh-TW" altLang="en-US" sz="2100" b="1" dirty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並整合以下系統</a:t>
            </a:r>
          </a:p>
        </p:txBody>
      </p:sp>
      <p:sp>
        <p:nvSpPr>
          <p:cNvPr id="35" name="矩形 34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55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同側角落矩形 4"/>
          <p:cNvSpPr/>
          <p:nvPr/>
        </p:nvSpPr>
        <p:spPr>
          <a:xfrm rot="10800000">
            <a:off x="286581" y="-2069"/>
            <a:ext cx="170386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194429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行業適用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6" y="1388193"/>
            <a:ext cx="2041509" cy="201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54" y="1388193"/>
            <a:ext cx="2092125" cy="19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358" y="1362886"/>
            <a:ext cx="2125869" cy="199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7" y="4227444"/>
            <a:ext cx="2134305" cy="19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629" y="4159956"/>
            <a:ext cx="2108997" cy="204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33" y="4185265"/>
            <a:ext cx="2075253" cy="19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9912227" y="1913538"/>
            <a:ext cx="1494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零售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門市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百貨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服飾</a:t>
            </a:r>
            <a:endParaRPr lang="zh-TW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08098" y="1900885"/>
            <a:ext cx="1494514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批發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零售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貿易商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租賃</a:t>
            </a:r>
          </a:p>
        </p:txBody>
      </p:sp>
      <p:sp>
        <p:nvSpPr>
          <p:cNvPr id="19" name="矩形 18"/>
          <p:cNvSpPr/>
          <p:nvPr/>
        </p:nvSpPr>
        <p:spPr>
          <a:xfrm>
            <a:off x="2671287" y="2105237"/>
            <a:ext cx="149451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網購業</a:t>
            </a:r>
          </a:p>
        </p:txBody>
      </p:sp>
      <p:sp>
        <p:nvSpPr>
          <p:cNvPr id="20" name="矩形 19"/>
          <p:cNvSpPr/>
          <p:nvPr/>
        </p:nvSpPr>
        <p:spPr>
          <a:xfrm>
            <a:off x="9918761" y="4731699"/>
            <a:ext cx="1494514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美妝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食品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藥品業者</a:t>
            </a:r>
          </a:p>
        </p:txBody>
      </p:sp>
      <p:sp>
        <p:nvSpPr>
          <p:cNvPr id="21" name="矩形 20"/>
          <p:cNvSpPr/>
          <p:nvPr/>
        </p:nvSpPr>
        <p:spPr>
          <a:xfrm>
            <a:off x="6014632" y="4935949"/>
            <a:ext cx="149451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製造業</a:t>
            </a:r>
          </a:p>
        </p:txBody>
      </p:sp>
      <p:sp>
        <p:nvSpPr>
          <p:cNvPr id="22" name="矩形 21"/>
          <p:cNvSpPr/>
          <p:nvPr/>
        </p:nvSpPr>
        <p:spPr>
          <a:xfrm>
            <a:off x="2677821" y="4923398"/>
            <a:ext cx="149451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連鎖門市</a:t>
            </a:r>
          </a:p>
        </p:txBody>
      </p:sp>
      <p:sp>
        <p:nvSpPr>
          <p:cNvPr id="23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7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8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3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圓角化同側角落矩形 74"/>
          <p:cNvSpPr/>
          <p:nvPr/>
        </p:nvSpPr>
        <p:spPr>
          <a:xfrm rot="10800000">
            <a:off x="286581" y="-2069"/>
            <a:ext cx="170386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직사각형 66"/>
          <p:cNvSpPr/>
          <p:nvPr/>
        </p:nvSpPr>
        <p:spPr>
          <a:xfrm>
            <a:off x="194429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智慧轉型</a:t>
            </a:r>
            <a:endParaRPr lang="zh-TW" altLang="en-US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31" name="投影片編號版面配置區 3"/>
          <p:cNvSpPr txBox="1">
            <a:spLocks/>
          </p:cNvSpPr>
          <p:nvPr/>
        </p:nvSpPr>
        <p:spPr>
          <a:xfrm>
            <a:off x="911491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8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32" name="Picture 8" descr="https://www.tmserp.com.tw/images/indexFeature/05/mainPho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80" y="3908000"/>
            <a:ext cx="1056945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tmserp.com.tw/images/indexFeature/07/mainPho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1" y="1168400"/>
            <a:ext cx="1071930" cy="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tmserp.com.tw/images/indexFeature/08/mainPho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0" y="3733800"/>
            <a:ext cx="1017161" cy="101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tmserp.com.tw/images/indexFeature/09/mainPhot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80" y="1168401"/>
            <a:ext cx="949933" cy="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 Box 41"/>
          <p:cNvSpPr txBox="1">
            <a:spLocks noChangeArrowheads="1"/>
          </p:cNvSpPr>
          <p:nvPr/>
        </p:nvSpPr>
        <p:spPr bwMode="auto">
          <a:xfrm>
            <a:off x="1990442" y="2154142"/>
            <a:ext cx="3762658" cy="135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各項管理功能皆智能互通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進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銷存連接會計財務及發票稅務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生產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管理連接進銷存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,POS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前</a:t>
            </a: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台</a:t>
            </a:r>
            <a:endParaRPr lang="en-US" altLang="zh-TW" b="1" dirty="0" smtClean="0">
              <a:solidFill>
                <a:schemeClr val="tx2">
                  <a:lumMod val="60000"/>
                  <a:lumOff val="4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連續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進銷存後台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全部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一條龍</a:t>
            </a:r>
            <a:endParaRPr lang="zh-CN" altLang="en-US" sz="16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矩形 28"/>
          <p:cNvSpPr/>
          <p:nvPr/>
        </p:nvSpPr>
        <p:spPr>
          <a:xfrm>
            <a:off x="1971392" y="1208095"/>
            <a:ext cx="3381658" cy="870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智能管理</a:t>
            </a:r>
            <a:endParaRPr lang="zh-CN" altLang="en-US" sz="48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6096000" y="531411"/>
            <a:ext cx="0" cy="6007501"/>
          </a:xfrm>
          <a:prstGeom prst="line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 Box 41"/>
          <p:cNvSpPr txBox="1">
            <a:spLocks noChangeArrowheads="1"/>
          </p:cNvSpPr>
          <p:nvPr/>
        </p:nvSpPr>
        <p:spPr bwMode="auto">
          <a:xfrm>
            <a:off x="1990442" y="4756322"/>
            <a:ext cx="3762658" cy="135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利用大數據分析</a:t>
            </a:r>
            <a:r>
              <a:rPr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精準</a:t>
            </a: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行銷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且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可啟用智能精準</a:t>
            </a: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成本</a:t>
            </a:r>
            <a:endParaRPr lang="en-US" altLang="zh-TW" b="1" dirty="0" smtClean="0">
              <a:solidFill>
                <a:schemeClr val="tx2">
                  <a:lumMod val="60000"/>
                  <a:lumOff val="4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14000"/>
              </a:lnSpc>
            </a:pP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進貨成本</a:t>
            </a:r>
            <a:r>
              <a:rPr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+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銷管成本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),</a:t>
            </a: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更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有利產品定價及銷售策略</a:t>
            </a:r>
            <a:endParaRPr lang="zh-CN" altLang="en-US" sz="16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矩形 28"/>
          <p:cNvSpPr/>
          <p:nvPr/>
        </p:nvSpPr>
        <p:spPr>
          <a:xfrm>
            <a:off x="1971392" y="3810275"/>
            <a:ext cx="3381658" cy="934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精準行銷</a:t>
            </a:r>
            <a:endParaRPr lang="zh-CN" altLang="en-US" sz="48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Text Box 41"/>
          <p:cNvSpPr txBox="1">
            <a:spLocks noChangeArrowheads="1"/>
          </p:cNvSpPr>
          <p:nvPr/>
        </p:nvSpPr>
        <p:spPr bwMode="auto">
          <a:xfrm>
            <a:off x="7590348" y="2150968"/>
            <a:ext cx="3992052" cy="93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智能帳單</a:t>
            </a:r>
            <a:r>
              <a:rPr lang="en-US" altLang="zh-TW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e-mail,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智能財會</a:t>
            </a:r>
            <a:r>
              <a:rPr lang="en-US" altLang="zh-TW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algn="just">
              <a:lnSpc>
                <a:spcPct val="114000"/>
              </a:lnSpc>
            </a:pPr>
            <a:r>
              <a:rPr lang="zh-TW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自動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傳票</a:t>
            </a:r>
            <a:r>
              <a:rPr lang="en-US" altLang="zh-TW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即時財報</a:t>
            </a:r>
            <a:endParaRPr lang="zh-CN" altLang="en-US" sz="20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矩形 28"/>
          <p:cNvSpPr/>
          <p:nvPr/>
        </p:nvSpPr>
        <p:spPr>
          <a:xfrm>
            <a:off x="7571298" y="1204921"/>
            <a:ext cx="3381658" cy="864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智能帳務</a:t>
            </a:r>
            <a:endParaRPr lang="zh-CN" altLang="en-US" sz="48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Text Box 41"/>
          <p:cNvSpPr txBox="1">
            <a:spLocks noChangeArrowheads="1"/>
          </p:cNvSpPr>
          <p:nvPr/>
        </p:nvSpPr>
        <p:spPr bwMode="auto">
          <a:xfrm>
            <a:off x="7590348" y="4753148"/>
            <a:ext cx="3762658" cy="121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大數據</a:t>
            </a:r>
            <a:r>
              <a:rPr lang="zh-TW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分析</a:t>
            </a:r>
            <a:endParaRPr lang="en-US" altLang="zh-TW" sz="3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14000"/>
              </a:lnSpc>
            </a:pPr>
            <a:r>
              <a:rPr lang="zh-TW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預測</a:t>
            </a:r>
            <a:r>
              <a:rPr lang="zh-TW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客戶未來需求</a:t>
            </a:r>
            <a:endParaRPr lang="zh-CN" altLang="en-US" sz="28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矩形 28"/>
          <p:cNvSpPr/>
          <p:nvPr/>
        </p:nvSpPr>
        <p:spPr>
          <a:xfrm>
            <a:off x="7571298" y="3807101"/>
            <a:ext cx="3381658" cy="864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4800" b="1" dirty="0">
                <a:solidFill>
                  <a:schemeClr val="tx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預測行銷</a:t>
            </a:r>
            <a:endParaRPr lang="zh-CN" altLang="en-US" sz="48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6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5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73" y="1586869"/>
            <a:ext cx="5335534" cy="4952043"/>
          </a:xfrm>
        </p:spPr>
      </p:pic>
      <p:sp>
        <p:nvSpPr>
          <p:cNvPr id="5" name="投影片編號版面配置區 3"/>
          <p:cNvSpPr txBox="1">
            <a:spLocks/>
          </p:cNvSpPr>
          <p:nvPr/>
        </p:nvSpPr>
        <p:spPr>
          <a:xfrm>
            <a:off x="911491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FB982C3E-7FF8-43DB-A4AA-0ED77E83C6C2}" type="slidenum">
              <a:rPr lang="zh-TW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9</a:t>
            </a:fld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97" name="群組 96"/>
          <p:cNvGrpSpPr/>
          <p:nvPr/>
        </p:nvGrpSpPr>
        <p:grpSpPr>
          <a:xfrm>
            <a:off x="491811" y="1643576"/>
            <a:ext cx="5400032" cy="4785068"/>
            <a:chOff x="5864133" y="1643576"/>
            <a:chExt cx="5400032" cy="4785068"/>
          </a:xfrm>
        </p:grpSpPr>
        <p:sp>
          <p:nvSpPr>
            <p:cNvPr id="3" name="矩形 2"/>
            <p:cNvSpPr/>
            <p:nvPr/>
          </p:nvSpPr>
          <p:spPr>
            <a:xfrm>
              <a:off x="5880038" y="164592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210383" y="1665864"/>
              <a:ext cx="877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進銷存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880037" y="219233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5864133" y="2212279"/>
              <a:ext cx="1569661" cy="369332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網路訂單拋轉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880038" y="2751182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6094966" y="2771125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銀行票據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880038" y="3310629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6094965" y="3330572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財務報表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880038" y="3848927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6013213" y="3868870"/>
              <a:ext cx="1271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WMS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倉儲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880038" y="437830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094964" y="4398249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發　　票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880034" y="4924040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94961" y="4943983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條　　碼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880034" y="5489364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6094961" y="5509307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購物官網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880030" y="6029633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6094955" y="6049576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客　　製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9726310" y="164357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9825823" y="1663519"/>
              <a:ext cx="1338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網頁進銷存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726309" y="218999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10162452" y="2209934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POS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726307" y="2748837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9941235" y="2768780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生產管理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726306" y="3308284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9941234" y="3328227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借貨還貨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9726306" y="3846582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9941231" y="3866525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維　　修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726306" y="437596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9941231" y="4395904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租　　賃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9726306" y="4921695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9941233" y="494163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設備資產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9726306" y="5487019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9941232" y="5506962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合　　約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9726302" y="6027288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9941226" y="6047231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雲　　端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grpSp>
          <p:nvGrpSpPr>
            <p:cNvPr id="62" name="群組 61"/>
            <p:cNvGrpSpPr/>
            <p:nvPr/>
          </p:nvGrpSpPr>
          <p:grpSpPr>
            <a:xfrm>
              <a:off x="7803571" y="3630072"/>
              <a:ext cx="1537855" cy="832030"/>
              <a:chOff x="1097280" y="2019993"/>
              <a:chExt cx="1537855" cy="832030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1097280" y="2019993"/>
                <a:ext cx="1537855" cy="83203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文字方塊 63"/>
              <p:cNvSpPr txBox="1"/>
              <p:nvPr/>
            </p:nvSpPr>
            <p:spPr>
              <a:xfrm>
                <a:off x="1204811" y="2065217"/>
                <a:ext cx="132279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TMS</a:t>
                </a:r>
                <a:endParaRPr lang="en-US" altLang="zh-TW" sz="24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ERP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資料庫</a:t>
                </a:r>
                <a:endPara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cxnSp>
          <p:nvCxnSpPr>
            <p:cNvPr id="67" name="直線接點 66"/>
            <p:cNvCxnSpPr>
              <a:stCxn id="3" idx="3"/>
            </p:cNvCxnSpPr>
            <p:nvPr/>
          </p:nvCxnSpPr>
          <p:spPr>
            <a:xfrm flipV="1">
              <a:off x="7417893" y="1843081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/>
            <p:cNvCxnSpPr/>
            <p:nvPr/>
          </p:nvCxnSpPr>
          <p:spPr>
            <a:xfrm flipV="1">
              <a:off x="7417893" y="2396945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 flipV="1">
              <a:off x="7417885" y="2937367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/>
            <p:cNvCxnSpPr/>
            <p:nvPr/>
          </p:nvCxnSpPr>
          <p:spPr>
            <a:xfrm flipV="1">
              <a:off x="7417885" y="3498623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/>
            <p:cNvCxnSpPr>
              <a:endCxn id="63" idx="1"/>
            </p:cNvCxnSpPr>
            <p:nvPr/>
          </p:nvCxnSpPr>
          <p:spPr>
            <a:xfrm flipV="1">
              <a:off x="7417893" y="4046087"/>
              <a:ext cx="385678" cy="11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/>
            <p:cNvCxnSpPr/>
            <p:nvPr/>
          </p:nvCxnSpPr>
          <p:spPr>
            <a:xfrm flipV="1">
              <a:off x="7417893" y="4598778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/>
            <p:cNvCxnSpPr/>
            <p:nvPr/>
          </p:nvCxnSpPr>
          <p:spPr>
            <a:xfrm flipV="1">
              <a:off x="7417885" y="5139200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/>
            <p:cNvCxnSpPr/>
            <p:nvPr/>
          </p:nvCxnSpPr>
          <p:spPr>
            <a:xfrm flipV="1">
              <a:off x="7417885" y="570045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/>
            <p:cNvCxnSpPr/>
            <p:nvPr/>
          </p:nvCxnSpPr>
          <p:spPr>
            <a:xfrm flipV="1">
              <a:off x="7417885" y="623551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/>
            <p:nvPr/>
          </p:nvCxnSpPr>
          <p:spPr>
            <a:xfrm flipH="1">
              <a:off x="7597825" y="1843081"/>
              <a:ext cx="8" cy="43837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/>
            <p:cNvCxnSpPr/>
            <p:nvPr/>
          </p:nvCxnSpPr>
          <p:spPr>
            <a:xfrm flipV="1">
              <a:off x="9546362" y="1843081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87"/>
            <p:cNvCxnSpPr/>
            <p:nvPr/>
          </p:nvCxnSpPr>
          <p:spPr>
            <a:xfrm flipV="1">
              <a:off x="9546362" y="2396945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/>
            <p:cNvCxnSpPr/>
            <p:nvPr/>
          </p:nvCxnSpPr>
          <p:spPr>
            <a:xfrm flipV="1">
              <a:off x="9546354" y="2937367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/>
            <p:cNvCxnSpPr/>
            <p:nvPr/>
          </p:nvCxnSpPr>
          <p:spPr>
            <a:xfrm flipV="1">
              <a:off x="9546354" y="3498623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/>
            <p:cNvCxnSpPr/>
            <p:nvPr/>
          </p:nvCxnSpPr>
          <p:spPr>
            <a:xfrm flipV="1">
              <a:off x="9340616" y="4046087"/>
              <a:ext cx="385678" cy="11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/>
            <p:cNvCxnSpPr/>
            <p:nvPr/>
          </p:nvCxnSpPr>
          <p:spPr>
            <a:xfrm flipV="1">
              <a:off x="9546362" y="4598778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/>
            <p:cNvCxnSpPr/>
            <p:nvPr/>
          </p:nvCxnSpPr>
          <p:spPr>
            <a:xfrm flipV="1">
              <a:off x="9546354" y="5139200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接點 93"/>
            <p:cNvCxnSpPr/>
            <p:nvPr/>
          </p:nvCxnSpPr>
          <p:spPr>
            <a:xfrm flipV="1">
              <a:off x="9546354" y="570045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接點 94"/>
            <p:cNvCxnSpPr/>
            <p:nvPr/>
          </p:nvCxnSpPr>
          <p:spPr>
            <a:xfrm flipV="1">
              <a:off x="9546354" y="623551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 flipH="1">
              <a:off x="9555663" y="1843081"/>
              <a:ext cx="8" cy="43837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矩形 84"/>
          <p:cNvSpPr/>
          <p:nvPr/>
        </p:nvSpPr>
        <p:spPr>
          <a:xfrm>
            <a:off x="3798587" y="332509"/>
            <a:ext cx="4615857" cy="906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904631" y="400831"/>
            <a:ext cx="4403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spc="3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全方位整合系統</a:t>
            </a:r>
            <a:endParaRPr lang="zh-TW" altLang="en-US" sz="4400" b="1" spc="3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67125" y="332509"/>
            <a:ext cx="131462" cy="906087"/>
          </a:xfrm>
          <a:prstGeom prst="rect">
            <a:avLst/>
          </a:prstGeom>
          <a:solidFill>
            <a:srgbClr val="FFE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8413750" y="332507"/>
            <a:ext cx="131462" cy="906087"/>
          </a:xfrm>
          <a:prstGeom prst="rect">
            <a:avLst/>
          </a:prstGeom>
          <a:solidFill>
            <a:srgbClr val="FFE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3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154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bg2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</TotalTime>
  <Words>2384</Words>
  <Application>Microsoft Office PowerPoint</Application>
  <PresentationFormat>寬螢幕</PresentationFormat>
  <Paragraphs>596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3" baseType="lpstr">
      <vt:lpstr>Microsoft YaHei</vt:lpstr>
      <vt:lpstr>Arial</vt:lpstr>
      <vt:lpstr>微軟正黑體</vt:lpstr>
      <vt:lpstr>等线</vt:lpstr>
      <vt:lpstr>Microsoft YaHei UI</vt:lpstr>
      <vt:lpstr>Calibri</vt:lpstr>
      <vt:lpstr>Calibri Light</vt:lpstr>
      <vt:lpstr>Microsoft YaHei</vt:lpstr>
      <vt:lpstr>華康儷黑 Std W3</vt:lpstr>
      <vt:lpstr>맑은 고딕</vt:lpstr>
      <vt:lpstr>新細明體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Peisun</dc:creator>
  <cp:lastModifiedBy>TMS</cp:lastModifiedBy>
  <cp:revision>318</cp:revision>
  <dcterms:created xsi:type="dcterms:W3CDTF">2018-11-30T01:15:19Z</dcterms:created>
  <dcterms:modified xsi:type="dcterms:W3CDTF">2025-03-06T07:27:43Z</dcterms:modified>
</cp:coreProperties>
</file>