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5" r:id="rId2"/>
    <p:sldId id="350" r:id="rId3"/>
    <p:sldId id="352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54" r:id="rId12"/>
    <p:sldId id="353" r:id="rId13"/>
    <p:sldId id="348" r:id="rId14"/>
    <p:sldId id="349" r:id="rId15"/>
    <p:sldId id="355" r:id="rId16"/>
    <p:sldId id="351" r:id="rId17"/>
  </p:sldIdLst>
  <p:sldSz cx="12192000" cy="6858000"/>
  <p:notesSz cx="6858000" cy="9144000"/>
  <p:defaultTextStyle>
    <a:defPPr>
      <a:defRPr lang="zh-TW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511"/>
    <a:srgbClr val="E0551E"/>
    <a:srgbClr val="FB6A5B"/>
    <a:srgbClr val="ED7D31"/>
    <a:srgbClr val="000000"/>
    <a:srgbClr val="F78037"/>
    <a:srgbClr val="FBDE09"/>
    <a:srgbClr val="FCEB08"/>
    <a:srgbClr val="FFD757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57" autoAdjust="0"/>
  </p:normalViewPr>
  <p:slideViewPr>
    <p:cSldViewPr snapToGrid="0">
      <p:cViewPr>
        <p:scale>
          <a:sx n="100" d="100"/>
          <a:sy n="100" d="100"/>
        </p:scale>
        <p:origin x="-90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541A2-BD1C-4905-A80A-1BA7AA4E040C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993BF-44DF-4E94-8BB2-2F1C7B992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03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8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8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33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75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97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62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3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81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56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05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3AB5-B99F-4C01-B0E9-7814B9031D46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A924-4F0D-43B1-A831-B0CA93987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3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3" Type="http://schemas.openxmlformats.org/officeDocument/2006/relationships/image" Target="../media/image37.png"/><Relationship Id="rId7" Type="http://schemas.openxmlformats.org/officeDocument/2006/relationships/slide" Target="slide6.xml"/><Relationship Id="rId12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image" Target="../media/image39.png"/><Relationship Id="rId1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image" Target="../media/image38.png"/><Relationship Id="rId9" Type="http://schemas.openxmlformats.org/officeDocument/2006/relationships/slide" Target="slide8.xml"/><Relationship Id="rId1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3" Type="http://schemas.openxmlformats.org/officeDocument/2006/relationships/image" Target="../media/image41.png"/><Relationship Id="rId7" Type="http://schemas.openxmlformats.org/officeDocument/2006/relationships/slide" Target="slide6.xml"/><Relationship Id="rId12" Type="http://schemas.openxmlformats.org/officeDocument/2006/relationships/slide" Target="slide1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image" Target="../media/image16.png"/><Relationship Id="rId1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image" Target="../media/image42.png"/><Relationship Id="rId9" Type="http://schemas.openxmlformats.org/officeDocument/2006/relationships/slide" Target="slide8.xml"/><Relationship Id="rId1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12" Type="http://schemas.openxmlformats.org/officeDocument/2006/relationships/slide" Target="slide1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image" Target="../media/image44.png"/><Relationship Id="rId1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image" Target="../media/image42.png"/><Relationship Id="rId9" Type="http://schemas.openxmlformats.org/officeDocument/2006/relationships/slide" Target="slide8.xml"/><Relationship Id="rId1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9.xml"/><Relationship Id="rId18" Type="http://schemas.openxmlformats.org/officeDocument/2006/relationships/slide" Target="slide15.xml"/><Relationship Id="rId3" Type="http://schemas.openxmlformats.org/officeDocument/2006/relationships/hyperlink" Target="https://s.tmserp.com.tw/inv_apy" TargetMode="External"/><Relationship Id="rId7" Type="http://schemas.openxmlformats.org/officeDocument/2006/relationships/image" Target="../media/image9.png"/><Relationship Id="rId12" Type="http://schemas.openxmlformats.org/officeDocument/2006/relationships/slide" Target="slide8.xml"/><Relationship Id="rId17" Type="http://schemas.openxmlformats.org/officeDocument/2006/relationships/slide" Target="slide10.xml"/><Relationship Id="rId2" Type="http://schemas.openxmlformats.org/officeDocument/2006/relationships/image" Target="../media/image45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7.xml"/><Relationship Id="rId5" Type="http://schemas.openxmlformats.org/officeDocument/2006/relationships/image" Target="../media/image47.png"/><Relationship Id="rId1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image" Target="../media/image46.png"/><Relationship Id="rId9" Type="http://schemas.openxmlformats.org/officeDocument/2006/relationships/slide" Target="slide4.xml"/><Relationship Id="rId1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image" Target="../media/image48.png"/><Relationship Id="rId7" Type="http://schemas.openxmlformats.org/officeDocument/2006/relationships/slide" Target="slide4.xml"/><Relationship Id="rId12" Type="http://schemas.openxmlformats.org/officeDocument/2006/relationships/slide" Target="slide11.xml"/><Relationship Id="rId2" Type="http://schemas.openxmlformats.org/officeDocument/2006/relationships/hyperlink" Target="https://s.tmserp.com.tw/inv_apy" TargetMode="External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9.xml"/><Relationship Id="rId5" Type="http://schemas.openxmlformats.org/officeDocument/2006/relationships/image" Target="../media/image50.png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image" Target="../media/image49.png"/><Relationship Id="rId9" Type="http://schemas.openxmlformats.org/officeDocument/2006/relationships/slide" Target="slide7.xml"/><Relationship Id="rId1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image" Target="../media/image51.png"/><Relationship Id="rId7" Type="http://schemas.openxmlformats.org/officeDocument/2006/relationships/slide" Target="slide4.xml"/><Relationship Id="rId12" Type="http://schemas.openxmlformats.org/officeDocument/2006/relationships/slide" Target="slide11.xml"/><Relationship Id="rId2" Type="http://schemas.openxmlformats.org/officeDocument/2006/relationships/hyperlink" Target="https://s.tmserp.com.tw/inv_apy" TargetMode="External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slide" Target="slide9.xml"/><Relationship Id="rId5" Type="http://schemas.openxmlformats.org/officeDocument/2006/relationships/image" Target="../media/image52.png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9.xml"/><Relationship Id="rId18" Type="http://schemas.openxmlformats.org/officeDocument/2006/relationships/slide" Target="slide15.xml"/><Relationship Id="rId3" Type="http://schemas.openxmlformats.org/officeDocument/2006/relationships/hyperlink" Target="https://s.tmserp.com.tw/inv_apy" TargetMode="External"/><Relationship Id="rId7" Type="http://schemas.openxmlformats.org/officeDocument/2006/relationships/image" Target="../media/image21.png"/><Relationship Id="rId12" Type="http://schemas.openxmlformats.org/officeDocument/2006/relationships/slide" Target="slide8.xml"/><Relationship Id="rId17" Type="http://schemas.openxmlformats.org/officeDocument/2006/relationships/slide" Target="slide10.xml"/><Relationship Id="rId2" Type="http://schemas.openxmlformats.org/officeDocument/2006/relationships/image" Target="../media/image17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slide" Target="slide7.xml"/><Relationship Id="rId5" Type="http://schemas.openxmlformats.org/officeDocument/2006/relationships/image" Target="../media/image19.png"/><Relationship Id="rId1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image" Target="../media/image18.png"/><Relationship Id="rId9" Type="http://schemas.openxmlformats.org/officeDocument/2006/relationships/slide" Target="slide4.xml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1.xml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12" Type="http://schemas.openxmlformats.org/officeDocument/2006/relationships/slide" Target="slide9.xml"/><Relationship Id="rId17" Type="http://schemas.openxmlformats.org/officeDocument/2006/relationships/slide" Target="slide15.xml"/><Relationship Id="rId2" Type="http://schemas.openxmlformats.org/officeDocument/2006/relationships/hyperlink" Target="https://s.tmserp.com.tw/inv_apy" TargetMode="External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slide" Target="slide8.xml"/><Relationship Id="rId5" Type="http://schemas.openxmlformats.org/officeDocument/2006/relationships/image" Target="../media/image24.png"/><Relationship Id="rId1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image" Target="../media/image23.png"/><Relationship Id="rId9" Type="http://schemas.openxmlformats.org/officeDocument/2006/relationships/slide" Target="slide6.xml"/><Relationship Id="rId1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1.xm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slide" Target="slide9.xml"/><Relationship Id="rId17" Type="http://schemas.openxmlformats.org/officeDocument/2006/relationships/slide" Target="slide15.xml"/><Relationship Id="rId2" Type="http://schemas.openxmlformats.org/officeDocument/2006/relationships/hyperlink" Target="https://s.tmserp.com.tw/inv_apy" TargetMode="External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image" Target="../media/image27.png"/><Relationship Id="rId9" Type="http://schemas.openxmlformats.org/officeDocument/2006/relationships/slide" Target="slide6.xml"/><Relationship Id="rId1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3" Type="http://schemas.openxmlformats.org/officeDocument/2006/relationships/hyperlink" Target="https://s.tmserp.com.tw/inv_apy" TargetMode="External"/><Relationship Id="rId7" Type="http://schemas.openxmlformats.org/officeDocument/2006/relationships/slide" Target="slide6.xml"/><Relationship Id="rId12" Type="http://schemas.openxmlformats.org/officeDocument/2006/relationships/slide" Target="slide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image" Target="../media/image30.png"/><Relationship Id="rId1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image" Target="../media/image16.png"/><Relationship Id="rId9" Type="http://schemas.openxmlformats.org/officeDocument/2006/relationships/slide" Target="slide8.xml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12" Type="http://schemas.openxmlformats.org/officeDocument/2006/relationships/slide" Target="slide11.xml"/><Relationship Id="rId2" Type="http://schemas.openxmlformats.org/officeDocument/2006/relationships/hyperlink" Target="https://s.tmserp.com.tw/inv_apy" TargetMode="External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9.xml"/><Relationship Id="rId5" Type="http://schemas.openxmlformats.org/officeDocument/2006/relationships/image" Target="../media/image33.png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image" Target="../media/image32.png"/><Relationship Id="rId9" Type="http://schemas.openxmlformats.org/officeDocument/2006/relationships/slide" Target="slide7.xml"/><Relationship Id="rId1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image" Target="../media/image34.png"/><Relationship Id="rId7" Type="http://schemas.openxmlformats.org/officeDocument/2006/relationships/slide" Target="slide4.xml"/><Relationship Id="rId12" Type="http://schemas.openxmlformats.org/officeDocument/2006/relationships/slide" Target="slide11.xml"/><Relationship Id="rId2" Type="http://schemas.openxmlformats.org/officeDocument/2006/relationships/image" Target="../media/image16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slide" Target="slide9.xml"/><Relationship Id="rId5" Type="http://schemas.openxmlformats.org/officeDocument/2006/relationships/image" Target="../media/image35.png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hyperlink" Target="https://s.tmserp.com.tw/inv_apy" TargetMode="External"/><Relationship Id="rId9" Type="http://schemas.openxmlformats.org/officeDocument/2006/relationships/slide" Target="slide7.xml"/><Relationship Id="rId1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0" y="5417811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spc="1000" dirty="0">
                <a:latin typeface="Microsoft YaHei UI" pitchFamily="34" charset="-122"/>
                <a:ea typeface="Microsoft YaHei UI" pitchFamily="34" charset="-122"/>
              </a:rPr>
              <a:t>掌上型</a:t>
            </a:r>
            <a:r>
              <a:rPr lang="zh-TW" altLang="en-US" sz="4000" b="1" spc="1000" dirty="0">
                <a:solidFill>
                  <a:srgbClr val="ED5511"/>
                </a:solidFill>
                <a:latin typeface="Microsoft YaHei UI" pitchFamily="34" charset="-122"/>
                <a:ea typeface="Microsoft YaHei UI" pitchFamily="34" charset="-122"/>
              </a:rPr>
              <a:t>電子發票機</a:t>
            </a:r>
            <a:r>
              <a:rPr lang="zh-TW" altLang="en-US" sz="3200" b="1" spc="1000" dirty="0">
                <a:solidFill>
                  <a:schemeClr val="bg2">
                    <a:lumMod val="9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使用</a:t>
            </a:r>
            <a:r>
              <a:rPr lang="zh-TW" altLang="en-US" sz="3200" b="1" spc="1000" dirty="0" smtClean="0">
                <a:solidFill>
                  <a:schemeClr val="bg2">
                    <a:lumMod val="9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說明書</a:t>
            </a:r>
            <a:endParaRPr lang="zh-TW" altLang="en-US" sz="3200" b="1" spc="1000" dirty="0">
              <a:solidFill>
                <a:schemeClr val="bg2">
                  <a:lumMod val="90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488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KTNET廣鐸\★ 桌面常用\● 包裝必放\LOGO\TMS NEW LOGO\TMS ERP_LOGO包_20220420\透明底\TMS ERP_1000x1000_純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8590"/>
            <a:ext cx="3729618" cy="37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gradFill flip="none" rotWithShape="1">
            <a:gsLst>
              <a:gs pos="15000">
                <a:schemeClr val="bg2">
                  <a:lumMod val="25000"/>
                  <a:shade val="30000"/>
                  <a:satMod val="115000"/>
                </a:schemeClr>
              </a:gs>
              <a:gs pos="65000">
                <a:schemeClr val="bg2">
                  <a:lumMod val="25000"/>
                  <a:shade val="67500"/>
                  <a:satMod val="115000"/>
                </a:schemeClr>
              </a:gs>
              <a:gs pos="82000">
                <a:schemeClr val="bg2">
                  <a:lumMod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2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10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691336" y="1704845"/>
            <a:ext cx="3416316" cy="95410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由</a:t>
            </a:r>
            <a:r>
              <a:rPr lang="zh-TW" altLang="en-US" sz="1800" b="1" dirty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  <a:t>台新銀行</a:t>
            </a: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提供店家帳號及金鑰</a:t>
            </a:r>
            <a:endParaRPr lang="en-US" altLang="zh-TW" sz="1800" b="1" dirty="0">
              <a:solidFill>
                <a:schemeClr val="bg2">
                  <a:lumMod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  <a:p>
            <a:pPr algn="ctr"/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請依帳號及金鑰輸入即完成設定</a:t>
            </a:r>
            <a:endParaRPr lang="en-US" altLang="zh-TW" sz="1800" b="1" dirty="0">
              <a:solidFill>
                <a:schemeClr val="bg2">
                  <a:lumMod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  <a:p>
            <a:pPr algn="ctr"/>
            <a:endParaRPr lang="zh-TW" altLang="en-US" sz="2000" b="1" dirty="0">
              <a:solidFill>
                <a:schemeClr val="tx2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802533" y="1127843"/>
            <a:ext cx="3642950" cy="126188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使用台新手付多元支付</a:t>
            </a:r>
            <a:endParaRPr lang="en-US" altLang="zh-TW" b="1" dirty="0" smtClean="0">
              <a:solidFill>
                <a:schemeClr val="bg2">
                  <a:lumMod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  <a:t>須先下載</a:t>
            </a:r>
            <a:r>
              <a:rPr lang="en-US" altLang="zh-TW" b="1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  <a:t>[</a:t>
            </a:r>
            <a:r>
              <a:rPr lang="zh-TW" altLang="en-US" b="1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  <a:t>台新手付</a:t>
            </a:r>
            <a:r>
              <a:rPr lang="en-US" altLang="zh-TW" b="1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  <a:t>]</a:t>
            </a:r>
          </a:p>
          <a:p>
            <a:endParaRPr lang="en-US" altLang="zh-TW" b="1" dirty="0" smtClean="0">
              <a:solidFill>
                <a:schemeClr val="bg2">
                  <a:lumMod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安裝完成即可、不用開啟登錄</a:t>
            </a:r>
            <a:endParaRPr lang="en-US" altLang="zh-TW" b="1" dirty="0" smtClean="0">
              <a:solidFill>
                <a:schemeClr val="bg2">
                  <a:lumMod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36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2191315" y="351602"/>
            <a:ext cx="1432712" cy="1432712"/>
            <a:chOff x="2191315" y="351602"/>
            <a:chExt cx="1432712" cy="1432712"/>
          </a:xfrm>
        </p:grpSpPr>
        <p:sp>
          <p:nvSpPr>
            <p:cNvPr id="4" name="圓角矩形 3"/>
            <p:cNvSpPr/>
            <p:nvPr/>
          </p:nvSpPr>
          <p:spPr>
            <a:xfrm>
              <a:off x="2191315" y="351602"/>
              <a:ext cx="1432712" cy="1432712"/>
            </a:xfrm>
            <a:prstGeom prst="roundRect">
              <a:avLst>
                <a:gd name="adj" fmla="val 8356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762" y="475599"/>
              <a:ext cx="1117817" cy="99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392145" y="1412932"/>
              <a:ext cx="10310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spc="60" dirty="0" smtClean="0">
                  <a:solidFill>
                    <a:schemeClr val="bg2">
                      <a:lumMod val="25000"/>
                    </a:schemeClr>
                  </a:solidFill>
                  <a:latin typeface="Microsoft YaHei UI" pitchFamily="34" charset="-122"/>
                  <a:ea typeface="Microsoft YaHei UI" pitchFamily="34" charset="-122"/>
                </a:rPr>
                <a:t>其他設定</a:t>
              </a:r>
              <a:endParaRPr lang="zh-TW" altLang="en-US" sz="1600" spc="60" dirty="0">
                <a:solidFill>
                  <a:schemeClr val="bg2">
                    <a:lumMod val="25000"/>
                  </a:schemeClr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7856564" y="2520151"/>
            <a:ext cx="3085860" cy="3747116"/>
            <a:chOff x="6779825" y="2746059"/>
            <a:chExt cx="2755404" cy="334584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825" y="2746059"/>
              <a:ext cx="2755404" cy="334584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38100" dir="3000000" sx="98000" sy="98000" algn="ctr" rotWithShape="0">
                <a:schemeClr val="bg2">
                  <a:lumMod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8486879" y="3581400"/>
              <a:ext cx="1048350" cy="226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70819" y="1159816"/>
            <a:ext cx="2257349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限</a:t>
            </a:r>
            <a:r>
              <a:rPr lang="en-US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NFC</a:t>
            </a:r>
            <a:r>
              <a: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功能發票機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7805731" y="2879492"/>
            <a:ext cx="3168475" cy="1674926"/>
          </a:xfrm>
          <a:prstGeom prst="roundRect">
            <a:avLst>
              <a:gd name="adj" fmla="val 6431"/>
            </a:avLst>
          </a:prstGeom>
          <a:noFill/>
          <a:ln w="57150">
            <a:solidFill>
              <a:srgbClr val="ED5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11098127" y="2022704"/>
            <a:ext cx="337638" cy="1932516"/>
            <a:chOff x="11425737" y="1582209"/>
            <a:chExt cx="337638" cy="1932516"/>
          </a:xfrm>
        </p:grpSpPr>
        <p:cxnSp>
          <p:nvCxnSpPr>
            <p:cNvPr id="47" name="直線接點 46"/>
            <p:cNvCxnSpPr/>
            <p:nvPr/>
          </p:nvCxnSpPr>
          <p:spPr>
            <a:xfrm>
              <a:off x="11425737" y="1582209"/>
              <a:ext cx="337638" cy="0"/>
            </a:xfrm>
            <a:prstGeom prst="line">
              <a:avLst/>
            </a:prstGeom>
            <a:ln w="28575">
              <a:solidFill>
                <a:srgbClr val="ED55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11763375" y="1582209"/>
              <a:ext cx="0" cy="1932516"/>
            </a:xfrm>
            <a:prstGeom prst="line">
              <a:avLst/>
            </a:prstGeom>
            <a:ln w="28575">
              <a:solidFill>
                <a:srgbClr val="ED55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H="1">
              <a:off x="11425737" y="3514725"/>
              <a:ext cx="337638" cy="0"/>
            </a:xfrm>
            <a:prstGeom prst="straightConnector1">
              <a:avLst/>
            </a:prstGeom>
            <a:ln w="28575">
              <a:solidFill>
                <a:srgbClr val="ED55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33" y="2504892"/>
            <a:ext cx="3419475" cy="3762375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sx="97000" sy="97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群組 31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33" name="矩形 32">
              <a:hlinkClick r:id="rId6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37" name="矩形 36">
                <a:hlinkClick r:id="rId7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38" name="矩形 37">
                <a:hlinkClick r:id="rId8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39" name="矩形 38">
                <a:hlinkClick r:id="rId9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40" name="矩形 39">
                <a:hlinkClick r:id="rId10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41" name="矩形 40">
                <a:hlinkClick r:id="rId11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42" name="矩形 41">
                <a:hlinkClick r:id="rId12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43" name="矩形 42">
                <a:hlinkClick r:id="rId13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45" name="矩形 44">
                <a:hlinkClick r:id="rId14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rgbClr val="ED551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35" name="矩形 34">
              <a:hlinkClick r:id="rId15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42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120" y="2039084"/>
            <a:ext cx="2550595" cy="3025338"/>
          </a:xfrm>
          <a:prstGeom prst="rect">
            <a:avLst/>
          </a:prstGeom>
          <a:effectLst>
            <a:outerShdw blurRad="127000" dist="101600" dir="2700000" sx="98000" sy="98000" algn="tl" rotWithShape="0">
              <a:schemeClr val="bg2">
                <a:lumMod val="25000"/>
                <a:alpha val="40000"/>
              </a:schemeClr>
            </a:outerShdw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37" y="1434208"/>
            <a:ext cx="2677966" cy="4909607"/>
          </a:xfrm>
          <a:prstGeom prst="rect">
            <a:avLst/>
          </a:prstGeom>
          <a:effectLst>
            <a:outerShdw blurRad="127000" dist="63500" dir="270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11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15" y="474870"/>
            <a:ext cx="1500002" cy="15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接點 3"/>
          <p:cNvCxnSpPr/>
          <p:nvPr/>
        </p:nvCxnSpPr>
        <p:spPr>
          <a:xfrm flipV="1">
            <a:off x="4861295" y="1220223"/>
            <a:ext cx="0" cy="709132"/>
          </a:xfrm>
          <a:prstGeom prst="line">
            <a:avLst/>
          </a:prstGeom>
          <a:ln w="28575">
            <a:solidFill>
              <a:srgbClr val="ED5511">
                <a:alpha val="8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836637" y="497885"/>
            <a:ext cx="2753377" cy="61555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開啟手機載具掃瞄</a:t>
            </a:r>
          </a:p>
          <a:p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使用戴具不會列印電子發票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endParaRPr lang="en-US" altLang="zh-TW" sz="1600" dirty="0">
              <a:solidFill>
                <a:schemeClr val="bg2">
                  <a:lumMod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129969" y="2619654"/>
            <a:ext cx="747081" cy="0"/>
          </a:xfrm>
          <a:prstGeom prst="line">
            <a:avLst/>
          </a:prstGeom>
          <a:ln w="28575">
            <a:solidFill>
              <a:srgbClr val="ED5511">
                <a:alpha val="8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516004" y="3110282"/>
            <a:ext cx="361046" cy="0"/>
          </a:xfrm>
          <a:prstGeom prst="line">
            <a:avLst/>
          </a:prstGeom>
          <a:ln w="28575">
            <a:solidFill>
              <a:srgbClr val="ED5511">
                <a:alpha val="8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6354596" y="3528657"/>
            <a:ext cx="534466" cy="0"/>
          </a:xfrm>
          <a:prstGeom prst="line">
            <a:avLst/>
          </a:prstGeom>
          <a:ln w="28575">
            <a:solidFill>
              <a:srgbClr val="ED5511">
                <a:alpha val="8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877050" y="2436203"/>
            <a:ext cx="2264307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手動輸入載具號碼</a:t>
            </a:r>
            <a:endParaRPr lang="en-US" altLang="zh-TW" dirty="0">
              <a:solidFill>
                <a:srgbClr val="ED551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89062" y="2917922"/>
            <a:ext cx="1424240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編輯名稱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89062" y="3359394"/>
            <a:ext cx="1641317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輸入銷售金額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6278395" y="6040272"/>
            <a:ext cx="581559" cy="0"/>
          </a:xfrm>
          <a:prstGeom prst="line">
            <a:avLst/>
          </a:prstGeom>
          <a:ln w="28575">
            <a:solidFill>
              <a:srgbClr val="ED5511">
                <a:alpha val="8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940658" y="5402896"/>
            <a:ext cx="4300442" cy="9694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結帳</a:t>
            </a:r>
          </a:p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如無編輯商品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名稱，則依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[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列印設定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]</a:t>
            </a: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預設完成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電子發票開立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37" name="直線接點 36"/>
          <p:cNvCxnSpPr>
            <a:endCxn id="8" idx="2"/>
          </p:cNvCxnSpPr>
          <p:nvPr/>
        </p:nvCxnSpPr>
        <p:spPr>
          <a:xfrm flipV="1">
            <a:off x="10359219" y="5064422"/>
            <a:ext cx="135199" cy="644439"/>
          </a:xfrm>
          <a:prstGeom prst="line">
            <a:avLst/>
          </a:prstGeom>
          <a:ln w="28575">
            <a:solidFill>
              <a:schemeClr val="accent1">
                <a:alpha val="8509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2109165" y="2091239"/>
            <a:ext cx="1500002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快速開立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endParaRPr lang="zh-TW" altLang="en-US" sz="1800" dirty="0"/>
          </a:p>
        </p:txBody>
      </p:sp>
      <p:pic>
        <p:nvPicPr>
          <p:cNvPr id="50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矩形 50"/>
          <p:cNvSpPr/>
          <p:nvPr/>
        </p:nvSpPr>
        <p:spPr>
          <a:xfrm>
            <a:off x="9219120" y="2039084"/>
            <a:ext cx="2550595" cy="30253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9141357" y="2592554"/>
            <a:ext cx="670228" cy="422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36" name="矩形 35">
              <a:hlinkClick r:id="rId6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40" name="矩形 39">
                <a:hlinkClick r:id="rId7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41" name="矩形 40">
                <a:hlinkClick r:id="rId8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42" name="矩形 41">
                <a:hlinkClick r:id="rId9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43" name="矩形 42">
                <a:hlinkClick r:id="rId10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44" name="矩形 43">
                <a:hlinkClick r:id="rId11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rgbClr val="ED551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45" name="矩形 44">
                <a:hlinkClick r:id="rId12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46" name="矩形 45">
                <a:hlinkClick r:id="rId13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47" name="矩形 46">
                <a:hlinkClick r:id="rId14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39" name="矩形 38">
              <a:hlinkClick r:id="rId15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66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12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10356" y="1176962"/>
            <a:ext cx="2039680" cy="67710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依預設商品名稱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輸入數量及單價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955" y="933664"/>
            <a:ext cx="2913488" cy="5326396"/>
          </a:xfrm>
          <a:prstGeom prst="rect">
            <a:avLst/>
          </a:prstGeom>
          <a:effectLst>
            <a:outerShdw blurRad="190500" dist="50800" dir="1800000" sx="97000" sy="97000" algn="ctr" rotWithShape="0">
              <a:schemeClr val="bg2">
                <a:lumMod val="25000"/>
              </a:schemeClr>
            </a:outerShdw>
          </a:effectLst>
        </p:spPr>
      </p:pic>
      <p:pic>
        <p:nvPicPr>
          <p:cNvPr id="35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15" y="474870"/>
            <a:ext cx="1500002" cy="15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文字方塊 36"/>
          <p:cNvSpPr txBox="1"/>
          <p:nvPr/>
        </p:nvSpPr>
        <p:spPr>
          <a:xfrm>
            <a:off x="2109165" y="2091239"/>
            <a:ext cx="1500002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TW" sz="1800" b="1" dirty="0" smtClean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800" b="1" dirty="0" smtClean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明細開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立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endParaRPr lang="zh-TW" altLang="en-US" sz="1800" dirty="0">
              <a:solidFill>
                <a:srgbClr val="ED5511"/>
              </a:solidFill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7224306" y="2964067"/>
            <a:ext cx="465489" cy="465489"/>
            <a:chOff x="4749800" y="2463800"/>
            <a:chExt cx="773464" cy="773464"/>
          </a:xfrm>
        </p:grpSpPr>
        <p:sp>
          <p:nvSpPr>
            <p:cNvPr id="41" name="橢圓 40"/>
            <p:cNvSpPr/>
            <p:nvPr/>
          </p:nvSpPr>
          <p:spPr>
            <a:xfrm>
              <a:off x="4749800" y="2463800"/>
              <a:ext cx="773464" cy="7734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向右箭號 41"/>
            <p:cNvSpPr/>
            <p:nvPr/>
          </p:nvSpPr>
          <p:spPr>
            <a:xfrm>
              <a:off x="4942945" y="2646376"/>
              <a:ext cx="425980" cy="40831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91" y="1985650"/>
            <a:ext cx="3133610" cy="394731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97000" sy="97000" algn="ctr" rotWithShape="0">
              <a:schemeClr val="bg2">
                <a:lumMod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群組 42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44" name="矩形 43">
              <a:hlinkClick r:id="rId6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45" name="群組 44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47" name="矩形 46">
                <a:hlinkClick r:id="rId7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48" name="矩形 47">
                <a:hlinkClick r:id="rId8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49" name="矩形 48">
                <a:hlinkClick r:id="rId9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50" name="矩形 49">
                <a:hlinkClick r:id="rId10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51" name="矩形 50">
                <a:hlinkClick r:id="rId11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rgbClr val="ED551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52" name="矩形 51">
                <a:hlinkClick r:id="rId12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53" name="矩形 52">
                <a:hlinkClick r:id="rId13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54" name="矩形 53">
                <a:hlinkClick r:id="rId14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46" name="矩形 45">
              <a:hlinkClick r:id="rId15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66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89" y="3663826"/>
            <a:ext cx="3293455" cy="2505060"/>
          </a:xfrm>
          <a:prstGeom prst="rect">
            <a:avLst/>
          </a:prstGeom>
          <a:effectLst>
            <a:outerShdw blurRad="190500" dist="38100" dir="2700000" sx="97000" sy="97000" algn="ctr" rotWithShape="0">
              <a:schemeClr val="bg2">
                <a:lumMod val="25000"/>
              </a:schemeClr>
            </a:outerShdw>
          </a:effectLst>
        </p:spPr>
      </p:pic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13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>
            <a:hlinkClick r:id="rId3"/>
          </p:cNvPr>
          <p:cNvSpPr/>
          <p:nvPr/>
        </p:nvSpPr>
        <p:spPr>
          <a:xfrm>
            <a:off x="2605189" y="2363558"/>
            <a:ext cx="3092767" cy="1015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查詢已開立發票</a:t>
            </a:r>
          </a:p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點選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明細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查看</a:t>
            </a:r>
          </a:p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開立明細及</a:t>
            </a:r>
            <a:r>
              <a:rPr lang="zh-TW" altLang="en-US" sz="20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作廢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發票</a:t>
            </a:r>
            <a:endParaRPr lang="en-US" altLang="zh-TW" sz="2000" dirty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31" y="687756"/>
            <a:ext cx="1528841" cy="15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6454711" y="3895336"/>
            <a:ext cx="465489" cy="465489"/>
            <a:chOff x="4749800" y="2463800"/>
            <a:chExt cx="773464" cy="773464"/>
          </a:xfrm>
        </p:grpSpPr>
        <p:sp>
          <p:nvSpPr>
            <p:cNvPr id="22" name="橢圓 21"/>
            <p:cNvSpPr/>
            <p:nvPr/>
          </p:nvSpPr>
          <p:spPr>
            <a:xfrm>
              <a:off x="4749800" y="2463800"/>
              <a:ext cx="773464" cy="7734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4942945" y="2646376"/>
              <a:ext cx="425980" cy="40831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254" y="1132468"/>
            <a:ext cx="2781796" cy="5100855"/>
          </a:xfrm>
          <a:prstGeom prst="rect">
            <a:avLst/>
          </a:prstGeom>
          <a:effectLst>
            <a:outerShdw blurRad="190500" dist="38100" dir="2700000" sx="97000" sy="97000" algn="ctr" rotWithShape="0">
              <a:schemeClr val="bg2">
                <a:lumMod val="25000"/>
              </a:schemeClr>
            </a:outerShdw>
          </a:effectLst>
        </p:spPr>
      </p:pic>
      <p:pic>
        <p:nvPicPr>
          <p:cNvPr id="37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C:\Users\kt\Desktop\未命名-2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87" y="4683611"/>
            <a:ext cx="1059221" cy="10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C:\Users\kt\Desktop\未命名-2-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97" y="5124620"/>
            <a:ext cx="875514" cy="80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26" name="矩形 25">
              <a:hlinkClick r:id="rId9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29" name="矩形 28">
                <a:hlinkClick r:id="rId10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30" name="矩形 29">
                <a:hlinkClick r:id="rId11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31" name="矩形 30">
                <a:hlinkClick r:id="rId12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32" name="矩形 31">
                <a:hlinkClick r:id="rId13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33" name="矩形 32">
                <a:hlinkClick r:id="rId14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34" name="矩形 33">
                <a:hlinkClick r:id="rId15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rgbClr val="ED551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35" name="矩形 34">
                <a:hlinkClick r:id="rId16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36" name="矩形 35">
                <a:hlinkClick r:id="rId17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28" name="矩形 27">
              <a:hlinkClick r:id="rId18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6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14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>
            <a:hlinkClick r:id="rId2"/>
          </p:cNvPr>
          <p:cNvSpPr/>
          <p:nvPr/>
        </p:nvSpPr>
        <p:spPr>
          <a:xfrm>
            <a:off x="5461298" y="974720"/>
            <a:ext cx="5521797" cy="11695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離線開立發票才需要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發票資料上傳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</a:p>
          <a:p>
            <a:pPr>
              <a:lnSpc>
                <a:spcPts val="2800"/>
              </a:lnSpc>
            </a:pP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自動將資料上傳至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財政部電子發票中心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</a:p>
          <a:p>
            <a:pPr>
              <a:lnSpc>
                <a:spcPts val="2800"/>
              </a:lnSpc>
            </a:pP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且同步傳輸至專屬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電子發票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e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起開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雲端平台</a:t>
            </a:r>
            <a:endParaRPr lang="en-US" altLang="zh-TW" sz="1800" dirty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06" y="951231"/>
            <a:ext cx="1575356" cy="151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>
            <a:hlinkClick r:id="rId2"/>
          </p:cNvPr>
          <p:cNvSpPr/>
          <p:nvPr/>
        </p:nvSpPr>
        <p:spPr>
          <a:xfrm>
            <a:off x="5452859" y="3371582"/>
            <a:ext cx="6558167" cy="81047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後台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電子發票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e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起開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平台提供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各項 線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上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操作</a:t>
            </a:r>
            <a:endParaRPr lang="zh-TW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ts val="2800"/>
              </a:lnSpc>
            </a:pP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開立｜作廢｜折讓｜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PDF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列印｜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Mail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｜空白字軌自動上傳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...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等</a:t>
            </a:r>
            <a:endParaRPr lang="en-US" altLang="zh-TW" sz="1800" dirty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8" name="矩形 27">
            <a:hlinkClick r:id="rId2"/>
          </p:cNvPr>
          <p:cNvSpPr/>
          <p:nvPr/>
        </p:nvSpPr>
        <p:spPr>
          <a:xfrm>
            <a:off x="5473385" y="5065253"/>
            <a:ext cx="6491613" cy="11695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媒體申報檔下載：</a:t>
            </a:r>
          </a:p>
          <a:p>
            <a:pPr>
              <a:lnSpc>
                <a:spcPts val="2800"/>
              </a:lnSpc>
            </a:pPr>
            <a:r>
              <a:rPr lang="zh-TW" altLang="en-US" sz="24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單月</a:t>
            </a:r>
            <a:r>
              <a:rPr lang="en-US" altLang="zh-TW" sz="24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15</a:t>
            </a:r>
            <a:r>
              <a:rPr lang="zh-TW" altLang="en-US" sz="24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日前 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自行填入至財政部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電子發票中心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endParaRPr lang="en-US" alt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ts val="2800"/>
              </a:lnSpc>
            </a:pP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完成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後即可下載媒體申報檔</a:t>
            </a:r>
            <a:endParaRPr lang="en-US" altLang="zh-TW" sz="1800" dirty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2138906" y="3003810"/>
            <a:ext cx="3202749" cy="2571518"/>
            <a:chOff x="2048800" y="2858594"/>
            <a:chExt cx="3478582" cy="279298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8800" y="2858594"/>
              <a:ext cx="3194391" cy="2383507"/>
            </a:xfrm>
            <a:prstGeom prst="rect">
              <a:avLst/>
            </a:prstGeom>
            <a:effectLst>
              <a:outerShdw blurRad="190500" dist="38100" dir="2700000" sx="97000" sy="97000" algn="ctr" rotWithShape="0">
                <a:schemeClr val="bg2">
                  <a:lumMod val="25000"/>
                </a:schemeClr>
              </a:outerShdw>
            </a:effectLst>
          </p:spPr>
        </p:pic>
        <p:pic>
          <p:nvPicPr>
            <p:cNvPr id="22" name="Picture 3" descr="C:\Users\kt\Desktop\未命名-1_工作區域 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9537">
              <a:off x="4576279" y="3377633"/>
              <a:ext cx="951103" cy="97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kt\Desktop\未命名-1_工作區域 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9537">
              <a:off x="4488955" y="4672678"/>
              <a:ext cx="951103" cy="97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矩形 23">
            <a:hlinkClick r:id="rId2"/>
          </p:cNvPr>
          <p:cNvSpPr/>
          <p:nvPr/>
        </p:nvSpPr>
        <p:spPr>
          <a:xfrm>
            <a:off x="5461298" y="2348152"/>
            <a:ext cx="6549728" cy="81047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輸入發票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號碼完成時，已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自動將字軌資料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同步傳輸至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專屬</a:t>
            </a:r>
            <a:endParaRPr lang="en-US" alt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ts val="2800"/>
              </a:lnSpc>
            </a:pPr>
            <a:r>
              <a:rPr lang="en-US" altLang="zh-TW" sz="1800" b="1" dirty="0" smtClean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電子發票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e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起開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雲端平台，有提示時才需按下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字軌上傳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endParaRPr lang="en-US" altLang="zh-TW" sz="1800" dirty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5" name="直線接點 4"/>
          <p:cNvCxnSpPr/>
          <p:nvPr/>
        </p:nvCxnSpPr>
        <p:spPr>
          <a:xfrm flipV="1">
            <a:off x="5460865" y="2222596"/>
            <a:ext cx="6456429" cy="136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452859" y="3262775"/>
            <a:ext cx="6464435" cy="276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5460865" y="4294332"/>
            <a:ext cx="6464435" cy="276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452859" y="4986040"/>
            <a:ext cx="6464435" cy="276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461296" y="4421069"/>
            <a:ext cx="6240807" cy="42126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空白發票字軌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單月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10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日前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自動上傳</a:t>
            </a:r>
            <a:r>
              <a:rPr lang="en-US" altLang="zh-TW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8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財政部電子發票中心</a:t>
            </a:r>
            <a:r>
              <a:rPr lang="en-US" altLang="zh-TW" sz="1800" b="1" dirty="0" smtClean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endParaRPr lang="zh-TW" altLang="en-US" sz="1800" dirty="0">
              <a:solidFill>
                <a:srgbClr val="ED5511"/>
              </a:solidFill>
            </a:endParaRPr>
          </a:p>
        </p:txBody>
      </p:sp>
      <p:pic>
        <p:nvPicPr>
          <p:cNvPr id="27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群組 43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45" name="矩形 44">
              <a:hlinkClick r:id="rId7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49" name="矩形 48">
                <a:hlinkClick r:id="rId8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50" name="矩形 49">
                <a:hlinkClick r:id="rId9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51" name="矩形 50">
                <a:hlinkClick r:id="rId10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52" name="矩形 51">
                <a:hlinkClick r:id="rId11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53" name="矩形 52">
                <a:hlinkClick r:id="rId12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54" name="矩形 53">
                <a:hlinkClick r:id="rId13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55" name="矩形 54">
                <a:hlinkClick r:id="rId14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rgbClr val="ED551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56" name="矩形 55">
                <a:hlinkClick r:id="rId15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47" name="矩形 46">
              <a:hlinkClick r:id="rId16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57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15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>
            <a:hlinkClick r:id="rId2"/>
          </p:cNvPr>
          <p:cNvSpPr/>
          <p:nvPr/>
        </p:nvSpPr>
        <p:spPr>
          <a:xfrm>
            <a:off x="5282607" y="884016"/>
            <a:ext cx="6261692" cy="662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發票開立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統計</a:t>
            </a:r>
            <a:endParaRPr lang="en-US" altLang="zh-TW" sz="2800" b="1" dirty="0">
              <a:solidFill>
                <a:schemeClr val="bg2">
                  <a:lumMod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282608" y="2391770"/>
            <a:ext cx="4423969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多</a:t>
            </a:r>
            <a:r>
              <a:rPr lang="zh-TW" altLang="en-US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台發票機可至後台</a:t>
            </a:r>
            <a:r>
              <a:rPr lang="en-US" altLang="zh-TW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電子發票</a:t>
            </a:r>
            <a:r>
              <a:rPr lang="en-US" altLang="zh-TW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e</a:t>
            </a:r>
            <a:r>
              <a:rPr lang="zh-TW" altLang="en-US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起開</a:t>
            </a:r>
            <a:r>
              <a:rPr lang="en-US" altLang="zh-TW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</a:p>
          <a:p>
            <a:r>
              <a:rPr lang="zh-TW" altLang="en-US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查詢</a:t>
            </a:r>
            <a:r>
              <a:rPr lang="zh-TW" altLang="en-US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各機台發票開立</a:t>
            </a:r>
            <a:r>
              <a:rPr lang="zh-TW" altLang="en-US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資訊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858" y="3299753"/>
            <a:ext cx="6091250" cy="3060837"/>
          </a:xfrm>
          <a:prstGeom prst="rect">
            <a:avLst/>
          </a:prstGeom>
          <a:effectLst>
            <a:outerShdw blurRad="177800" dist="50800" dir="3600000" sx="98000" sy="98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36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501895" y="351602"/>
            <a:ext cx="1432712" cy="1432712"/>
            <a:chOff x="2191315" y="351602"/>
            <a:chExt cx="1432712" cy="1432712"/>
          </a:xfrm>
        </p:grpSpPr>
        <p:sp>
          <p:nvSpPr>
            <p:cNvPr id="50" name="圓角矩形 49"/>
            <p:cNvSpPr/>
            <p:nvPr/>
          </p:nvSpPr>
          <p:spPr>
            <a:xfrm>
              <a:off x="2191315" y="351602"/>
              <a:ext cx="1432712" cy="1432712"/>
            </a:xfrm>
            <a:prstGeom prst="roundRect">
              <a:avLst>
                <a:gd name="adj" fmla="val 8356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2389582" y="1412932"/>
              <a:ext cx="10361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spc="60" dirty="0" smtClean="0">
                  <a:solidFill>
                    <a:schemeClr val="bg2">
                      <a:lumMod val="25000"/>
                    </a:schemeClr>
                  </a:solidFill>
                  <a:latin typeface="Microsoft YaHei UI" pitchFamily="34" charset="-122"/>
                  <a:ea typeface="Microsoft YaHei UI" pitchFamily="34" charset="-122"/>
                </a:rPr>
                <a:t>發票統計</a:t>
              </a:r>
              <a:endParaRPr lang="zh-TW" altLang="en-US" sz="1600" spc="60" dirty="0">
                <a:solidFill>
                  <a:schemeClr val="bg2">
                    <a:lumMod val="25000"/>
                  </a:schemeClr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080" y="448318"/>
              <a:ext cx="1066549" cy="9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95" y="2151014"/>
            <a:ext cx="2286767" cy="4209575"/>
          </a:xfrm>
          <a:prstGeom prst="rect">
            <a:avLst/>
          </a:prstGeom>
          <a:noFill/>
          <a:ln>
            <a:noFill/>
          </a:ln>
          <a:effectLst>
            <a:outerShdw blurRad="177800" dist="50800" dir="3600000" sx="98000" sy="98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282607" y="1424704"/>
            <a:ext cx="65760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發票開立｜作廢張數｜交易筆數｜交易金額｜交易明細列印</a:t>
            </a:r>
            <a:endParaRPr lang="en-US" altLang="zh-TW" sz="18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26" name="矩形 25">
              <a:hlinkClick r:id="rId7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29" name="矩形 28">
                <a:hlinkClick r:id="rId8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30" name="矩形 29">
                <a:hlinkClick r:id="rId9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31" name="矩形 30">
                <a:hlinkClick r:id="rId10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32" name="矩形 31">
                <a:hlinkClick r:id="rId11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34" name="矩形 33">
                <a:hlinkClick r:id="rId12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35" name="矩形 34">
                <a:hlinkClick r:id="rId13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49" name="矩形 48">
                <a:hlinkClick r:id="rId14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51" name="矩形 50">
                <a:hlinkClick r:id="rId15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28" name="矩形 27">
              <a:hlinkClick r:id="rId16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rgbClr val="ED551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33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" y="0"/>
            <a:ext cx="427672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TW" altLang="en-US"/>
          </a:p>
        </p:txBody>
      </p:sp>
      <p:pic>
        <p:nvPicPr>
          <p:cNvPr id="44" name="Picture 4" descr="C:\Users\kt\Desktop\未命名-3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2730826"/>
            <a:ext cx="1276619" cy="19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16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11" y="950515"/>
            <a:ext cx="2747963" cy="301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72" y="1119175"/>
            <a:ext cx="1202034" cy="75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6717413" y="1976503"/>
            <a:ext cx="1417349" cy="7848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dist"/>
            <a:r>
              <a:rPr lang="zh-TW" altLang="en-US" sz="1500" b="1" dirty="0">
                <a:solidFill>
                  <a:schemeClr val="accent1"/>
                </a:solidFill>
                <a:latin typeface="Microsoft YaHei" pitchFamily="34" charset="-122"/>
                <a:ea typeface="Microsoft YaHei" pitchFamily="34" charset="-122"/>
              </a:rPr>
              <a:t>掃描</a:t>
            </a:r>
            <a:r>
              <a:rPr lang="en-US" altLang="zh-TW" sz="1500" b="1" dirty="0">
                <a:solidFill>
                  <a:schemeClr val="accent1"/>
                </a:solidFill>
                <a:latin typeface="Microsoft YaHei" pitchFamily="34" charset="-122"/>
                <a:ea typeface="Microsoft YaHei" pitchFamily="34" charset="-122"/>
              </a:rPr>
              <a:t>QR code</a:t>
            </a:r>
          </a:p>
          <a:p>
            <a:pPr algn="dist"/>
            <a:r>
              <a:rPr lang="zh-TW" altLang="en-US" sz="1500" b="1" dirty="0">
                <a:solidFill>
                  <a:schemeClr val="accent1"/>
                </a:solidFill>
                <a:latin typeface="Microsoft YaHei" pitchFamily="34" charset="-122"/>
                <a:ea typeface="Microsoft YaHei" pitchFamily="34" charset="-122"/>
              </a:rPr>
              <a:t>進入官方網站</a:t>
            </a:r>
          </a:p>
          <a:p>
            <a:pPr algn="dist"/>
            <a:r>
              <a:rPr lang="zh-TW" altLang="en-US" sz="1500" b="1" dirty="0">
                <a:solidFill>
                  <a:schemeClr val="accent1"/>
                </a:solidFill>
                <a:latin typeface="Microsoft YaHei" pitchFamily="34" charset="-122"/>
                <a:ea typeface="Microsoft YaHei" pitchFamily="34" charset="-122"/>
              </a:rPr>
              <a:t>了解更多好康</a:t>
            </a:r>
            <a:endParaRPr lang="zh-TW" altLang="en-US" sz="1500" dirty="0">
              <a:solidFill>
                <a:schemeClr val="accent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50467" y="5063475"/>
            <a:ext cx="1676578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(02)2783 3460</a:t>
            </a:r>
          </a:p>
        </p:txBody>
      </p:sp>
      <p:sp>
        <p:nvSpPr>
          <p:cNvPr id="3" name="矩形 2"/>
          <p:cNvSpPr/>
          <p:nvPr/>
        </p:nvSpPr>
        <p:spPr>
          <a:xfrm>
            <a:off x="5150467" y="4779661"/>
            <a:ext cx="1676578" cy="3212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TW" altLang="en-US" sz="1500" b="1" dirty="0">
                <a:latin typeface="Microsoft YaHei" pitchFamily="34" charset="-122"/>
                <a:ea typeface="Microsoft YaHei" pitchFamily="34" charset="-122"/>
              </a:rPr>
              <a:t>台北</a:t>
            </a:r>
          </a:p>
        </p:txBody>
      </p:sp>
      <p:sp>
        <p:nvSpPr>
          <p:cNvPr id="21" name="矩形 20"/>
          <p:cNvSpPr/>
          <p:nvPr/>
        </p:nvSpPr>
        <p:spPr>
          <a:xfrm>
            <a:off x="7188818" y="5063475"/>
            <a:ext cx="1676578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03-5544 026</a:t>
            </a:r>
          </a:p>
        </p:txBody>
      </p:sp>
      <p:sp>
        <p:nvSpPr>
          <p:cNvPr id="23" name="矩形 22"/>
          <p:cNvSpPr/>
          <p:nvPr/>
        </p:nvSpPr>
        <p:spPr>
          <a:xfrm>
            <a:off x="7188816" y="4779661"/>
            <a:ext cx="1676578" cy="3212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TW" altLang="en-US" sz="1500" b="1" dirty="0">
                <a:latin typeface="Microsoft YaHei" pitchFamily="34" charset="-122"/>
                <a:ea typeface="Microsoft YaHei" pitchFamily="34" charset="-122"/>
              </a:rPr>
              <a:t>新竹</a:t>
            </a:r>
          </a:p>
        </p:txBody>
      </p:sp>
      <p:sp>
        <p:nvSpPr>
          <p:cNvPr id="24" name="矩形 23"/>
          <p:cNvSpPr/>
          <p:nvPr/>
        </p:nvSpPr>
        <p:spPr>
          <a:xfrm>
            <a:off x="9236693" y="5063475"/>
            <a:ext cx="1676578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04-2422 2299</a:t>
            </a:r>
          </a:p>
        </p:txBody>
      </p:sp>
      <p:sp>
        <p:nvSpPr>
          <p:cNvPr id="25" name="矩形 24"/>
          <p:cNvSpPr/>
          <p:nvPr/>
        </p:nvSpPr>
        <p:spPr>
          <a:xfrm>
            <a:off x="9236691" y="4779661"/>
            <a:ext cx="1676578" cy="3212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TW" altLang="en-US" sz="1500" b="1" dirty="0">
                <a:latin typeface="Microsoft YaHei" pitchFamily="34" charset="-122"/>
                <a:ea typeface="Microsoft YaHei" pitchFamily="34" charset="-122"/>
              </a:rPr>
              <a:t>台中</a:t>
            </a:r>
          </a:p>
        </p:txBody>
      </p:sp>
      <p:sp>
        <p:nvSpPr>
          <p:cNvPr id="26" name="矩形 25"/>
          <p:cNvSpPr/>
          <p:nvPr/>
        </p:nvSpPr>
        <p:spPr>
          <a:xfrm>
            <a:off x="5150469" y="5881948"/>
            <a:ext cx="1676578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06-2513 299</a:t>
            </a:r>
          </a:p>
        </p:txBody>
      </p:sp>
      <p:sp>
        <p:nvSpPr>
          <p:cNvPr id="27" name="矩形 26"/>
          <p:cNvSpPr/>
          <p:nvPr/>
        </p:nvSpPr>
        <p:spPr>
          <a:xfrm>
            <a:off x="5150467" y="5598136"/>
            <a:ext cx="1676578" cy="3212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TW" altLang="en-US" sz="1500" b="1" dirty="0">
                <a:latin typeface="Microsoft YaHei" pitchFamily="34" charset="-122"/>
                <a:ea typeface="Microsoft YaHei" pitchFamily="34" charset="-122"/>
              </a:rPr>
              <a:t>台南</a:t>
            </a:r>
          </a:p>
        </p:txBody>
      </p:sp>
      <p:sp>
        <p:nvSpPr>
          <p:cNvPr id="28" name="矩形 27"/>
          <p:cNvSpPr/>
          <p:nvPr/>
        </p:nvSpPr>
        <p:spPr>
          <a:xfrm>
            <a:off x="7188819" y="5881948"/>
            <a:ext cx="1676578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07-3591 300</a:t>
            </a:r>
          </a:p>
        </p:txBody>
      </p:sp>
      <p:sp>
        <p:nvSpPr>
          <p:cNvPr id="29" name="矩形 28"/>
          <p:cNvSpPr/>
          <p:nvPr/>
        </p:nvSpPr>
        <p:spPr>
          <a:xfrm>
            <a:off x="7188818" y="5598136"/>
            <a:ext cx="1676578" cy="3212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TW" altLang="en-US" sz="1500" b="1" dirty="0">
                <a:latin typeface="Microsoft YaHei" pitchFamily="34" charset="-122"/>
                <a:ea typeface="Microsoft YaHei" pitchFamily="34" charset="-122"/>
              </a:rPr>
              <a:t>高雄</a:t>
            </a:r>
          </a:p>
        </p:txBody>
      </p:sp>
      <p:sp>
        <p:nvSpPr>
          <p:cNvPr id="30" name="矩形 29"/>
          <p:cNvSpPr/>
          <p:nvPr/>
        </p:nvSpPr>
        <p:spPr>
          <a:xfrm>
            <a:off x="9236694" y="5881948"/>
            <a:ext cx="1676578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03-8578 585</a:t>
            </a:r>
          </a:p>
        </p:txBody>
      </p:sp>
      <p:sp>
        <p:nvSpPr>
          <p:cNvPr id="31" name="矩形 30"/>
          <p:cNvSpPr/>
          <p:nvPr/>
        </p:nvSpPr>
        <p:spPr>
          <a:xfrm>
            <a:off x="9236693" y="5598136"/>
            <a:ext cx="1676578" cy="3212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TW" altLang="en-US" sz="1500" b="1" dirty="0">
                <a:latin typeface="Microsoft YaHei" pitchFamily="34" charset="-122"/>
                <a:ea typeface="Microsoft YaHei" pitchFamily="34" charset="-122"/>
              </a:rPr>
              <a:t>花蓮</a:t>
            </a:r>
          </a:p>
        </p:txBody>
      </p:sp>
      <p:sp>
        <p:nvSpPr>
          <p:cNvPr id="32" name="矩形 31"/>
          <p:cNvSpPr/>
          <p:nvPr/>
        </p:nvSpPr>
        <p:spPr>
          <a:xfrm>
            <a:off x="5150469" y="3555567"/>
            <a:ext cx="933627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dist"/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服務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Microsoft YaHei UI" pitchFamily="34" charset="-122"/>
              <a:ea typeface="Microsoft YaHei UI" pitchFamily="34" charset="-122"/>
              <a:cs typeface="Arial" pitchFamily="34" charset="0"/>
            </a:endParaRPr>
          </a:p>
          <a:p>
            <a:pPr algn="dist"/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據點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Microsoft YaHei UI" pitchFamily="34" charset="-122"/>
              <a:ea typeface="Microsoft YaHei UI" pitchFamily="34" charset="-122"/>
              <a:cs typeface="Arial" pitchFamily="34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084096" y="3652669"/>
            <a:ext cx="0" cy="76048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/>
          <p:cNvGrpSpPr/>
          <p:nvPr/>
        </p:nvGrpSpPr>
        <p:grpSpPr>
          <a:xfrm>
            <a:off x="996793" y="3814594"/>
            <a:ext cx="2517056" cy="2284403"/>
            <a:chOff x="6096001" y="1381126"/>
            <a:chExt cx="2980740" cy="2705231"/>
          </a:xfrm>
        </p:grpSpPr>
        <p:sp>
          <p:nvSpPr>
            <p:cNvPr id="36" name="橢圓 35"/>
            <p:cNvSpPr/>
            <p:nvPr/>
          </p:nvSpPr>
          <p:spPr>
            <a:xfrm>
              <a:off x="6096001" y="1381126"/>
              <a:ext cx="819149" cy="819149"/>
            </a:xfrm>
            <a:prstGeom prst="ellipse">
              <a:avLst/>
            </a:prstGeom>
            <a:solidFill>
              <a:srgbClr val="FBDE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 UI" pitchFamily="34" charset="-122"/>
                  <a:ea typeface="Microsoft YaHei UI" pitchFamily="34" charset="-122"/>
                </a:rPr>
                <a:t>T</a:t>
              </a:r>
              <a:endPara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914195" y="1456254"/>
              <a:ext cx="1190615" cy="6925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solidFill>
                    <a:srgbClr val="FBDE09"/>
                  </a:solidFill>
                  <a:latin typeface="Microsoft YaHei UI" pitchFamily="34" charset="-122"/>
                  <a:ea typeface="Microsoft YaHei UI" pitchFamily="34" charset="-122"/>
                  <a:cs typeface="Arial" pitchFamily="34" charset="0"/>
                </a:rPr>
                <a:t>您省</a:t>
              </a:r>
              <a:endParaRPr lang="zh-TW" altLang="en-US" sz="3200" dirty="0">
                <a:solidFill>
                  <a:srgbClr val="FBDE09"/>
                </a:solidFill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6096001" y="2318543"/>
              <a:ext cx="819149" cy="819149"/>
            </a:xfrm>
            <a:prstGeom prst="ellipse">
              <a:avLst/>
            </a:prstGeom>
            <a:solidFill>
              <a:srgbClr val="FBDE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Microsoft YaHei UI" pitchFamily="34" charset="-122"/>
                  <a:cs typeface="Arial" pitchFamily="34" charset="0"/>
                </a:rPr>
                <a:t>M</a:t>
              </a:r>
              <a:endPara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icrosoft YaHei UI" pitchFamily="34" charset="-122"/>
                <a:cs typeface="Arial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914195" y="2393670"/>
              <a:ext cx="1414616" cy="6925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b="1" dirty="0" err="1">
                  <a:solidFill>
                    <a:srgbClr val="FBDE09"/>
                  </a:solidFill>
                  <a:latin typeface="Microsoft YaHei UI" pitchFamily="34" charset="-122"/>
                  <a:ea typeface="Microsoft YaHei UI" pitchFamily="34" charset="-122"/>
                  <a:cs typeface="Arial" pitchFamily="34" charset="0"/>
                </a:rPr>
                <a:t>oney</a:t>
              </a:r>
              <a:endParaRPr lang="zh-TW" altLang="en-US" sz="3200" dirty="0">
                <a:solidFill>
                  <a:srgbClr val="FBDE09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6096001" y="3267208"/>
              <a:ext cx="819149" cy="819149"/>
            </a:xfrm>
            <a:prstGeom prst="ellipse">
              <a:avLst/>
            </a:prstGeom>
            <a:solidFill>
              <a:srgbClr val="FBDE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 UI" pitchFamily="34" charset="-122"/>
                  <a:ea typeface="Microsoft YaHei UI" pitchFamily="34" charset="-122"/>
                </a:rPr>
                <a:t>S</a:t>
              </a:r>
              <a:endPara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itchFamily="34" charset="-122"/>
                <a:ea typeface="Microsoft YaHei UI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914194" y="3342337"/>
              <a:ext cx="2162547" cy="6925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solidFill>
                    <a:srgbClr val="FBDE09"/>
                  </a:solidFill>
                  <a:latin typeface="Microsoft YaHei UI" pitchFamily="34" charset="-122"/>
                  <a:ea typeface="Microsoft YaHei UI" pitchFamily="34" charset="-122"/>
                  <a:cs typeface="Arial" pitchFamily="34" charset="0"/>
                </a:rPr>
                <a:t>在好選擇</a:t>
              </a:r>
              <a:endParaRPr lang="zh-TW" altLang="en-US" sz="3200" dirty="0">
                <a:solidFill>
                  <a:srgbClr val="FBDE09"/>
                </a:solidFill>
              </a:endParaRPr>
            </a:p>
          </p:txBody>
        </p:sp>
      </p:grpSp>
      <p:pic>
        <p:nvPicPr>
          <p:cNvPr id="33" name="Picture 2" descr="D:\KTNET廣鐸\★ 桌面常用\● 包裝必放\LOGO\TMS NEW LOGO\TMS ERP_LOGO包_20220420\透明底\TMS ERP_1000x1000_純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9" y="356544"/>
            <a:ext cx="3009104" cy="30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6407758" y="1654271"/>
            <a:ext cx="2715904" cy="5143848"/>
            <a:chOff x="6704292" y="1654271"/>
            <a:chExt cx="2715904" cy="5143848"/>
          </a:xfrm>
        </p:grpSpPr>
        <p:pic>
          <p:nvPicPr>
            <p:cNvPr id="11277" name="Picture 13" descr="C:\Users\kt\Desktop\未命名-2_工作區域 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292" y="1654271"/>
              <a:ext cx="2715904" cy="5143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6259" y="3613159"/>
              <a:ext cx="1411646" cy="2456123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3257" y="4412065"/>
              <a:ext cx="1217650" cy="495178"/>
            </a:xfrm>
            <a:prstGeom prst="rect">
              <a:avLst/>
            </a:prstGeom>
          </p:spPr>
        </p:pic>
      </p:grpSp>
      <p:pic>
        <p:nvPicPr>
          <p:cNvPr id="27" name="圖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042" y="3237960"/>
            <a:ext cx="1824265" cy="3167407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420" y="3237960"/>
            <a:ext cx="1743079" cy="318667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8949011" y="4410210"/>
            <a:ext cx="2292087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高效率</a:t>
            </a:r>
            <a:endParaRPr lang="en-US" altLang="zh-TW" sz="3600" b="1" dirty="0">
              <a:solidFill>
                <a:srgbClr val="ED551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zh-TW" altLang="en-US" sz="36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完成操作</a:t>
            </a:r>
            <a:endParaRPr lang="zh-TW" altLang="en-US" sz="3600" dirty="0">
              <a:solidFill>
                <a:srgbClr val="ED5511"/>
              </a:solidFill>
            </a:endParaRPr>
          </a:p>
        </p:txBody>
      </p:sp>
      <p:pic>
        <p:nvPicPr>
          <p:cNvPr id="11281" name="Picture 17" descr="C:\Users\kt\Desktop\未命名-2_工作區域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772" y="2721581"/>
            <a:ext cx="1432560" cy="138214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sp>
        <p:nvSpPr>
          <p:cNvPr id="4" name="矩形 3"/>
          <p:cNvSpPr/>
          <p:nvPr/>
        </p:nvSpPr>
        <p:spPr>
          <a:xfrm>
            <a:off x="0" y="-2"/>
            <a:ext cx="12192000" cy="1602531"/>
          </a:xfrm>
          <a:prstGeom prst="rect">
            <a:avLst/>
          </a:prstGeom>
          <a:gradFill>
            <a:gsLst>
              <a:gs pos="0">
                <a:srgbClr val="ED5511"/>
              </a:gs>
              <a:gs pos="100000">
                <a:srgbClr val="ED7D31">
                  <a:lumMod val="99000"/>
                  <a:lumOff val="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2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1275" name="Picture 11" descr="C:\Users\kt\Desktop\未命名-2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80" y="5774938"/>
            <a:ext cx="853490" cy="8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/>
          <p:cNvSpPr/>
          <p:nvPr/>
        </p:nvSpPr>
        <p:spPr>
          <a:xfrm>
            <a:off x="1047878" y="1885349"/>
            <a:ext cx="840860" cy="100027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STEP</a:t>
            </a:r>
          </a:p>
          <a:p>
            <a:pPr algn="ctr"/>
            <a:r>
              <a:rPr lang="en-US" altLang="zh-TW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01</a:t>
            </a:r>
            <a:endParaRPr lang="zh-TW" alt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213597" y="4334682"/>
            <a:ext cx="465489" cy="465489"/>
            <a:chOff x="4749800" y="2463800"/>
            <a:chExt cx="773464" cy="773464"/>
          </a:xfrm>
        </p:grpSpPr>
        <p:sp>
          <p:nvSpPr>
            <p:cNvPr id="35" name="橢圓 34"/>
            <p:cNvSpPr/>
            <p:nvPr/>
          </p:nvSpPr>
          <p:spPr>
            <a:xfrm>
              <a:off x="4749800" y="2463800"/>
              <a:ext cx="773464" cy="7734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向右箭號 35"/>
            <p:cNvSpPr/>
            <p:nvPr/>
          </p:nvSpPr>
          <p:spPr>
            <a:xfrm>
              <a:off x="4942945" y="2646376"/>
              <a:ext cx="425980" cy="40831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6155204" y="4334682"/>
            <a:ext cx="465489" cy="465489"/>
            <a:chOff x="4749800" y="2463800"/>
            <a:chExt cx="773464" cy="773464"/>
          </a:xfrm>
        </p:grpSpPr>
        <p:sp>
          <p:nvSpPr>
            <p:cNvPr id="38" name="橢圓 37"/>
            <p:cNvSpPr/>
            <p:nvPr/>
          </p:nvSpPr>
          <p:spPr>
            <a:xfrm>
              <a:off x="4749800" y="2463800"/>
              <a:ext cx="773464" cy="7734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向右箭號 38"/>
            <p:cNvSpPr/>
            <p:nvPr/>
          </p:nvSpPr>
          <p:spPr>
            <a:xfrm>
              <a:off x="4942945" y="2646376"/>
              <a:ext cx="425980" cy="40831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" name="Picture 11" descr="C:\Users\kt\Desktop\未命名-2-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51" y="3720395"/>
            <a:ext cx="1226000" cy="12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C:\Users\kt\Desktop\未命名-2-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69" y="4353006"/>
            <a:ext cx="729521" cy="6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C:\Users\kt\Desktop\未命名-2-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89" y="5975773"/>
            <a:ext cx="729521" cy="6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41"/>
          <p:cNvSpPr/>
          <p:nvPr/>
        </p:nvSpPr>
        <p:spPr>
          <a:xfrm>
            <a:off x="946730" y="2879759"/>
            <a:ext cx="2070357" cy="338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點選快速開立發票</a:t>
            </a:r>
            <a:endParaRPr lang="zh-TW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758505" y="2880141"/>
            <a:ext cx="2398905" cy="33855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輸入金額並按結帳</a:t>
            </a:r>
            <a:endParaRPr lang="zh-TW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921480" y="1885349"/>
            <a:ext cx="840860" cy="100027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STEP</a:t>
            </a:r>
          </a:p>
          <a:p>
            <a:pPr algn="ctr"/>
            <a:r>
              <a:rPr lang="en-US" altLang="zh-TW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02</a:t>
            </a:r>
            <a:endParaRPr lang="zh-TW" alt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13992" y="284116"/>
            <a:ext cx="5164041" cy="8309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愛不釋手的理由</a:t>
            </a:r>
            <a:r>
              <a:rPr lang="en-US" altLang="zh-TW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!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42966" y="1068888"/>
            <a:ext cx="4525931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dist"/>
            <a:r>
              <a: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效率高｜操作便捷｜第一次使用就上手</a:t>
            </a:r>
            <a:endParaRPr lang="zh-TW" alt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gradFill flip="none" rotWithShape="1">
            <a:gsLst>
              <a:gs pos="15000">
                <a:schemeClr val="bg2">
                  <a:lumMod val="25000"/>
                  <a:shade val="30000"/>
                  <a:satMod val="115000"/>
                </a:schemeClr>
              </a:gs>
              <a:gs pos="65000">
                <a:schemeClr val="bg2">
                  <a:lumMod val="25000"/>
                  <a:shade val="67500"/>
                  <a:satMod val="115000"/>
                </a:schemeClr>
              </a:gs>
              <a:gs pos="82000">
                <a:schemeClr val="bg2">
                  <a:lumMod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Picture 2" descr="D:\KTNET廣鐸\★ 桌面常用\● 包裝必放\LOGO\TMS NEW LOGO\TMS ERP_LOGO包_20220420\透明底\TMS ERP_1000x1000_純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881" y="25149"/>
            <a:ext cx="1600433" cy="16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3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247828" y="1397199"/>
            <a:ext cx="685799" cy="685799"/>
          </a:xfrm>
          <a:prstGeom prst="ellipse">
            <a:avLst/>
          </a:prstGeom>
          <a:solidFill>
            <a:srgbClr val="ED5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TW" sz="4000" b="1" dirty="0">
                <a:latin typeface="Microsoft YaHei" pitchFamily="34" charset="-122"/>
                <a:ea typeface="Microsoft YaHei" pitchFamily="34" charset="-122"/>
              </a:rPr>
              <a:t>1</a:t>
            </a:r>
            <a:endParaRPr lang="zh-TW" altLang="en-US" sz="40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49674" y="1397199"/>
            <a:ext cx="3379628" cy="70788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填寫申請書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9674" y="2122683"/>
            <a:ext cx="3474826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電子發票加值中心服務申請書</a:t>
            </a: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247828" y="3033972"/>
            <a:ext cx="685799" cy="685799"/>
          </a:xfrm>
          <a:prstGeom prst="ellipse">
            <a:avLst/>
          </a:prstGeom>
          <a:solidFill>
            <a:srgbClr val="ED5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TW" sz="4000" b="1" dirty="0">
                <a:latin typeface="Microsoft YaHei" pitchFamily="34" charset="-122"/>
                <a:ea typeface="Microsoft YaHei" pitchFamily="34" charset="-122"/>
              </a:rPr>
              <a:t>2</a:t>
            </a:r>
            <a:endParaRPr lang="zh-TW" altLang="en-US" sz="40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49674" y="3033971"/>
            <a:ext cx="3379628" cy="70788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使用設定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49674" y="3759457"/>
            <a:ext cx="3265328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APP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使用相關設定</a:t>
            </a: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38303" y="4741188"/>
            <a:ext cx="685799" cy="685799"/>
          </a:xfrm>
          <a:prstGeom prst="ellipse">
            <a:avLst/>
          </a:prstGeom>
          <a:solidFill>
            <a:srgbClr val="ED5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TW" sz="4000" b="1" dirty="0">
                <a:latin typeface="Microsoft YaHei" pitchFamily="34" charset="-122"/>
                <a:ea typeface="Microsoft YaHei" pitchFamily="34" charset="-122"/>
              </a:rPr>
              <a:t>3</a:t>
            </a:r>
            <a:endParaRPr lang="zh-TW" altLang="en-US" sz="40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40149" y="4741188"/>
            <a:ext cx="3379628" cy="70788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快速上手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40149" y="5466675"/>
            <a:ext cx="3265328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直覺式操作，提高效率</a:t>
            </a: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37" y="1384110"/>
            <a:ext cx="607221" cy="66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54" y="3025666"/>
            <a:ext cx="672865" cy="70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52" y="4727863"/>
            <a:ext cx="597374" cy="69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20" y="1167861"/>
            <a:ext cx="2338286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420770" y="1821151"/>
            <a:ext cx="1210584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TW" altLang="en-US" sz="4000" b="1" dirty="0">
                <a:latin typeface="Microsoft YaHei" pitchFamily="34" charset="-122"/>
                <a:ea typeface="Microsoft YaHei" pitchFamily="34" charset="-122"/>
              </a:rPr>
              <a:t>軟體</a:t>
            </a:r>
          </a:p>
        </p:txBody>
      </p:sp>
      <p:sp>
        <p:nvSpPr>
          <p:cNvPr id="24" name="矩形 23"/>
          <p:cNvSpPr/>
          <p:nvPr/>
        </p:nvSpPr>
        <p:spPr>
          <a:xfrm>
            <a:off x="6420770" y="2529038"/>
            <a:ext cx="1210584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定期更新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20" y="3687085"/>
            <a:ext cx="2338286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6420770" y="4340375"/>
            <a:ext cx="1210584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TW" altLang="en-US" sz="4000" b="1" dirty="0">
                <a:latin typeface="Microsoft YaHei" pitchFamily="34" charset="-122"/>
                <a:ea typeface="Microsoft YaHei" pitchFamily="34" charset="-122"/>
              </a:rPr>
              <a:t>保固</a:t>
            </a:r>
          </a:p>
        </p:txBody>
      </p:sp>
      <p:sp>
        <p:nvSpPr>
          <p:cNvPr id="21" name="矩形 20"/>
          <p:cNvSpPr/>
          <p:nvPr/>
        </p:nvSpPr>
        <p:spPr>
          <a:xfrm>
            <a:off x="6469663" y="5048262"/>
            <a:ext cx="1112801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硬體</a:t>
            </a:r>
            <a:r>
              <a:rPr lang="en-US" altLang="zh-TW" sz="20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年</a:t>
            </a: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15" y="1167860"/>
            <a:ext cx="2338286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9009565" y="1821151"/>
            <a:ext cx="1210584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TW" altLang="en-US" sz="4000" b="1" dirty="0">
                <a:latin typeface="Microsoft YaHei" pitchFamily="34" charset="-122"/>
                <a:ea typeface="Microsoft YaHei" pitchFamily="34" charset="-122"/>
              </a:rPr>
              <a:t>專業</a:t>
            </a:r>
          </a:p>
        </p:txBody>
      </p:sp>
      <p:sp>
        <p:nvSpPr>
          <p:cNvPr id="25" name="矩形 24"/>
          <p:cNvSpPr/>
          <p:nvPr/>
        </p:nvSpPr>
        <p:spPr>
          <a:xfrm>
            <a:off x="9009565" y="2529036"/>
            <a:ext cx="1210584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客服服務</a:t>
            </a: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15" y="3687084"/>
            <a:ext cx="2338286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/>
          <p:cNvSpPr/>
          <p:nvPr/>
        </p:nvSpPr>
        <p:spPr>
          <a:xfrm>
            <a:off x="9009565" y="4340375"/>
            <a:ext cx="1210584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TW" altLang="en-US" sz="4000" b="1" dirty="0">
                <a:latin typeface="Microsoft YaHei" pitchFamily="34" charset="-122"/>
                <a:ea typeface="Microsoft YaHei" pitchFamily="34" charset="-122"/>
              </a:rPr>
              <a:t>精準</a:t>
            </a:r>
          </a:p>
        </p:txBody>
      </p:sp>
      <p:sp>
        <p:nvSpPr>
          <p:cNvPr id="28" name="矩形 27"/>
          <p:cNvSpPr/>
          <p:nvPr/>
        </p:nvSpPr>
        <p:spPr>
          <a:xfrm>
            <a:off x="9009565" y="5048260"/>
            <a:ext cx="1210584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針對需求</a:t>
            </a:r>
          </a:p>
        </p:txBody>
      </p:sp>
      <p:pic>
        <p:nvPicPr>
          <p:cNvPr id="31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gradFill flip="none" rotWithShape="1">
            <a:gsLst>
              <a:gs pos="15000">
                <a:schemeClr val="bg2">
                  <a:lumMod val="25000"/>
                  <a:shade val="30000"/>
                  <a:satMod val="115000"/>
                </a:schemeClr>
              </a:gs>
              <a:gs pos="65000">
                <a:schemeClr val="bg2">
                  <a:lumMod val="25000"/>
                  <a:shade val="67500"/>
                  <a:satMod val="115000"/>
                </a:schemeClr>
              </a:gs>
              <a:gs pos="82000">
                <a:schemeClr val="bg2">
                  <a:lumMod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4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4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99" y="1768250"/>
            <a:ext cx="1792199" cy="18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5258412" y="4649235"/>
            <a:ext cx="465489" cy="465489"/>
            <a:chOff x="4749800" y="2463800"/>
            <a:chExt cx="773464" cy="773464"/>
          </a:xfrm>
        </p:grpSpPr>
        <p:sp>
          <p:nvSpPr>
            <p:cNvPr id="20" name="橢圓 19"/>
            <p:cNvSpPr/>
            <p:nvPr/>
          </p:nvSpPr>
          <p:spPr>
            <a:xfrm>
              <a:off x="4749800" y="2463800"/>
              <a:ext cx="773464" cy="7734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向右箭號 20"/>
            <p:cNvSpPr/>
            <p:nvPr/>
          </p:nvSpPr>
          <p:spPr>
            <a:xfrm>
              <a:off x="4942945" y="2646376"/>
              <a:ext cx="425980" cy="40831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2723185" y="2359245"/>
            <a:ext cx="2236506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申請書下載</a:t>
            </a:r>
            <a:endParaRPr lang="zh-TW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矩形 27">
            <a:hlinkClick r:id="rId3"/>
          </p:cNvPr>
          <p:cNvSpPr/>
          <p:nvPr/>
        </p:nvSpPr>
        <p:spPr>
          <a:xfrm>
            <a:off x="7312084" y="2260903"/>
            <a:ext cx="3262428" cy="83099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altLang="zh-TW" sz="16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電子發票加值中心服務申請書</a:t>
            </a:r>
            <a:r>
              <a:rPr lang="en-US" altLang="zh-TW" sz="16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</a:p>
          <a:p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掃描連結即可下載，或輸入連結</a:t>
            </a:r>
            <a:endParaRPr lang="en-US" altLang="zh-TW" sz="1600" b="1" dirty="0">
              <a:solidFill>
                <a:schemeClr val="bg1">
                  <a:lumMod val="6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  <a:hlinkClick r:id="rId3"/>
              </a:rPr>
              <a:t>https://s.tmserp.com.tw/inv_apy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98" y="4377749"/>
            <a:ext cx="1626230" cy="10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3292602" y="5560626"/>
            <a:ext cx="1338824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TW" alt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下載連結</a:t>
            </a:r>
            <a:endParaRPr lang="en-US" altLang="zh-TW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zh-TW" alt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並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填寫資料</a:t>
            </a:r>
            <a:endParaRPr lang="zh-TW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2490441" y="4649236"/>
            <a:ext cx="465489" cy="465489"/>
            <a:chOff x="4749800" y="2463800"/>
            <a:chExt cx="773464" cy="773464"/>
          </a:xfrm>
        </p:grpSpPr>
        <p:sp>
          <p:nvSpPr>
            <p:cNvPr id="32" name="橢圓 31"/>
            <p:cNvSpPr/>
            <p:nvPr/>
          </p:nvSpPr>
          <p:spPr>
            <a:xfrm>
              <a:off x="4749800" y="2463800"/>
              <a:ext cx="773464" cy="7734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向右箭號 32"/>
            <p:cNvSpPr/>
            <p:nvPr/>
          </p:nvSpPr>
          <p:spPr>
            <a:xfrm>
              <a:off x="4942945" y="2646376"/>
              <a:ext cx="425980" cy="40831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8" y="4100479"/>
            <a:ext cx="1584720" cy="140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52" y="4114553"/>
            <a:ext cx="1536705" cy="140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矩形 35"/>
          <p:cNvSpPr/>
          <p:nvPr/>
        </p:nvSpPr>
        <p:spPr>
          <a:xfrm>
            <a:off x="8199937" y="4629895"/>
            <a:ext cx="543735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或</a:t>
            </a:r>
            <a:endParaRPr lang="zh-TW" alt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79880" y="5560626"/>
            <a:ext cx="1986437" cy="65658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交由服務窗口</a:t>
            </a:r>
          </a:p>
          <a:p>
            <a:pPr algn="ctr">
              <a:lnSpc>
                <a:spcPts val="2200"/>
              </a:lnSpc>
            </a:pPr>
            <a:r>
              <a:rPr lang="en-US" altLang="zh-TW" sz="16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販售發票機的商家</a:t>
            </a:r>
            <a:r>
              <a:rPr lang="en-US" altLang="zh-TW" sz="16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endParaRPr lang="zh-TW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787427" y="5560626"/>
            <a:ext cx="2156356" cy="65658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傳真至</a:t>
            </a:r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04-24214359</a:t>
            </a:r>
          </a:p>
          <a:p>
            <a:pPr algn="ctr">
              <a:lnSpc>
                <a:spcPts val="2200"/>
              </a:lnSpc>
            </a:pP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廣鐸企業加值中心 </a:t>
            </a:r>
            <a:endParaRPr lang="zh-TW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183661" y="462443"/>
            <a:ext cx="840860" cy="100027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STEP</a:t>
            </a:r>
          </a:p>
          <a:p>
            <a:pPr algn="ctr"/>
            <a:r>
              <a:rPr lang="en-US" altLang="zh-TW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01</a:t>
            </a:r>
            <a:endParaRPr lang="zh-TW" alt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86422" y="787077"/>
            <a:ext cx="2236506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填寫申請書</a:t>
            </a:r>
            <a:endParaRPr lang="zh-TW" alt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41" y="505115"/>
            <a:ext cx="693220" cy="77144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2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群組 54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56" name="矩形 55">
              <a:hlinkClick r:id="rId9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rgbClr val="E0551E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57" name="群組 56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59" name="矩形 58">
                <a:hlinkClick r:id="rId10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60" name="矩形 59">
                <a:hlinkClick r:id="rId11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61" name="矩形 60">
                <a:hlinkClick r:id="rId12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62" name="矩形 61">
                <a:hlinkClick r:id="rId13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63" name="矩形 62">
                <a:hlinkClick r:id="rId14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64" name="矩形 63">
                <a:hlinkClick r:id="rId15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65" name="矩形 64">
                <a:hlinkClick r:id="rId16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66" name="矩形 65">
                <a:hlinkClick r:id="rId17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58" name="矩形 57">
              <a:hlinkClick r:id="rId18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490442" y="1544616"/>
            <a:ext cx="8453342" cy="2183805"/>
            <a:chOff x="2490441" y="1544616"/>
            <a:chExt cx="8596659" cy="2183805"/>
          </a:xfrm>
        </p:grpSpPr>
        <p:cxnSp>
          <p:nvCxnSpPr>
            <p:cNvPr id="7" name="直線接點 6"/>
            <p:cNvCxnSpPr/>
            <p:nvPr/>
          </p:nvCxnSpPr>
          <p:spPr>
            <a:xfrm>
              <a:off x="2490441" y="3728421"/>
              <a:ext cx="8596659" cy="0"/>
            </a:xfrm>
            <a:prstGeom prst="line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/>
            <p:nvPr/>
          </p:nvCxnSpPr>
          <p:spPr>
            <a:xfrm>
              <a:off x="2490441" y="1544616"/>
              <a:ext cx="8596659" cy="0"/>
            </a:xfrm>
            <a:prstGeom prst="line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4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5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8" name="矩形 27">
            <a:hlinkClick r:id="rId2"/>
          </p:cNvPr>
          <p:cNvSpPr/>
          <p:nvPr/>
        </p:nvSpPr>
        <p:spPr>
          <a:xfrm>
            <a:off x="2842816" y="1557440"/>
            <a:ext cx="5607319" cy="6309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本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加值中心依申請書所填資料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，製作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電子發票字軌號碼申請書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</a:p>
          <a:p>
            <a:pPr>
              <a:lnSpc>
                <a:spcPts val="2100"/>
              </a:lnSpc>
            </a:pP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且加蓋加值中心大小章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，將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會郵寄或親送給申請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者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14241" y="2"/>
            <a:ext cx="6313218" cy="37445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TW" sz="17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sz="17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已有</a:t>
            </a:r>
            <a:r>
              <a:rPr lang="en-US" altLang="zh-TW" sz="17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B2C</a:t>
            </a:r>
            <a:r>
              <a:rPr lang="zh-TW" altLang="en-US" sz="17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電子發票資格仍需填寫申請書，可跳過步驟</a:t>
            </a:r>
            <a:r>
              <a:rPr lang="en-US" altLang="zh-TW" sz="17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2~4)</a:t>
            </a:r>
            <a:endParaRPr lang="zh-TW" altLang="en-US" sz="1700" b="1" dirty="0">
              <a:solidFill>
                <a:schemeClr val="bg1"/>
              </a:solidFill>
            </a:endParaRPr>
          </a:p>
        </p:txBody>
      </p:sp>
      <p:sp>
        <p:nvSpPr>
          <p:cNvPr id="41" name="矩形 40">
            <a:hlinkClick r:id="rId2"/>
          </p:cNvPr>
          <p:cNvSpPr/>
          <p:nvPr/>
        </p:nvSpPr>
        <p:spPr>
          <a:xfrm>
            <a:off x="2842816" y="3373189"/>
            <a:ext cx="5932414" cy="11695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申請者收到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電子發票字軌號碼申請書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</a:p>
          <a:p>
            <a:pPr>
              <a:lnSpc>
                <a:spcPts val="2100"/>
              </a:lnSpc>
            </a:pPr>
            <a:r>
              <a:rPr lang="zh-TW" altLang="en-US" sz="1600" b="1" dirty="0" smtClean="0">
                <a:solidFill>
                  <a:schemeClr val="accent5"/>
                </a:solidFill>
                <a:latin typeface="Microsoft YaHei" pitchFamily="34" charset="-122"/>
                <a:ea typeface="Microsoft YaHei" pitchFamily="34" charset="-122"/>
              </a:rPr>
              <a:t>請檢視內容是否同加值中心服務申請書，審核無誤請蓋大小章。</a:t>
            </a:r>
            <a:endParaRPr lang="en-US" altLang="zh-TW" sz="1600" b="1" dirty="0" smtClean="0">
              <a:solidFill>
                <a:schemeClr val="accent5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ts val="2100"/>
              </a:lnSpc>
            </a:pP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掛號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郵寄所屬稅局或臨櫃親辦，稅局審核約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3-5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天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完成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  <a:endParaRPr lang="en-US" altLang="zh-TW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ts val="2100"/>
              </a:lnSpc>
            </a:pP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審核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完成後由稅局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郵寄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電子發票核准函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給申請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者。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71364" y="655324"/>
            <a:ext cx="840860" cy="100027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STEP</a:t>
            </a:r>
          </a:p>
          <a:p>
            <a:pPr algn="ctr"/>
            <a:r>
              <a:rPr lang="en-US" altLang="zh-TW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02</a:t>
            </a:r>
            <a:endParaRPr lang="zh-TW" alt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74125" y="979958"/>
            <a:ext cx="2646874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加值中心作業</a:t>
            </a:r>
            <a:endParaRPr lang="zh-TW" alt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842816" y="2471769"/>
            <a:ext cx="840860" cy="100027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STEP</a:t>
            </a:r>
          </a:p>
          <a:p>
            <a:pPr algn="ctr"/>
            <a:r>
              <a:rPr lang="en-US" altLang="zh-TW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03</a:t>
            </a:r>
            <a:endParaRPr lang="zh-TW" alt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45575" y="2796403"/>
            <a:ext cx="1826137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稅局審核</a:t>
            </a:r>
            <a:endParaRPr lang="zh-TW" alt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842814" y="4812294"/>
            <a:ext cx="840860" cy="100027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STEP</a:t>
            </a:r>
          </a:p>
          <a:p>
            <a:pPr algn="ctr"/>
            <a:r>
              <a:rPr lang="en-US" altLang="zh-TW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04</a:t>
            </a:r>
            <a:endParaRPr lang="zh-TW" alt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45574" y="5136928"/>
            <a:ext cx="1826137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開通設定</a:t>
            </a:r>
            <a:endParaRPr lang="zh-TW" alt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矩形 51">
            <a:hlinkClick r:id="rId2"/>
          </p:cNvPr>
          <p:cNvSpPr/>
          <p:nvPr/>
        </p:nvSpPr>
        <p:spPr>
          <a:xfrm>
            <a:off x="2842814" y="5708550"/>
            <a:ext cx="6129736" cy="6309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600" b="1" dirty="0">
                <a:solidFill>
                  <a:schemeClr val="accent5"/>
                </a:solidFill>
                <a:latin typeface="Microsoft YaHei" pitchFamily="34" charset="-122"/>
                <a:ea typeface="Microsoft YaHei" pitchFamily="34" charset="-122"/>
              </a:rPr>
              <a:t>收到核准函，請撥打客服</a:t>
            </a:r>
            <a:r>
              <a:rPr lang="zh-TW" altLang="en-US" sz="1600" b="1" dirty="0" smtClean="0">
                <a:solidFill>
                  <a:schemeClr val="accent5"/>
                </a:solidFill>
                <a:latin typeface="Microsoft YaHei" pitchFamily="34" charset="-122"/>
                <a:ea typeface="Microsoft YaHei" pitchFamily="34" charset="-122"/>
              </a:rPr>
              <a:t>專線</a:t>
            </a:r>
            <a:r>
              <a:rPr lang="en-US" altLang="zh-TW" sz="1600" b="1" dirty="0" smtClean="0">
                <a:solidFill>
                  <a:schemeClr val="accent5"/>
                </a:solidFill>
                <a:latin typeface="Microsoft YaHei" pitchFamily="34" charset="-122"/>
                <a:ea typeface="Microsoft YaHei" pitchFamily="34" charset="-122"/>
              </a:rPr>
              <a:t>0800-823888</a:t>
            </a:r>
          </a:p>
          <a:p>
            <a:pPr>
              <a:lnSpc>
                <a:spcPts val="2100"/>
              </a:lnSpc>
            </a:pP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告知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已收到核准函統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編，加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值中心完成發票機開通設定，即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email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給申請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者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50" y="5005717"/>
            <a:ext cx="575914" cy="6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50" y="979958"/>
            <a:ext cx="575914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51" y="2782536"/>
            <a:ext cx="575913" cy="60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58" y="2375087"/>
            <a:ext cx="1619727" cy="84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矩形 52">
            <a:hlinkClick r:id="rId2"/>
          </p:cNvPr>
          <p:cNvSpPr/>
          <p:nvPr/>
        </p:nvSpPr>
        <p:spPr>
          <a:xfrm>
            <a:off x="9460794" y="3336809"/>
            <a:ext cx="2065453" cy="1846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完成發票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機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開通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設定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後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請繼續進行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使用相關設定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44" name="直線接點 43"/>
          <p:cNvCxnSpPr/>
          <p:nvPr/>
        </p:nvCxnSpPr>
        <p:spPr>
          <a:xfrm flipH="1">
            <a:off x="9106201" y="852192"/>
            <a:ext cx="42516" cy="5622762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群組 31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33" name="矩形 32">
              <a:hlinkClick r:id="rId8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rgbClr val="E0551E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36" name="矩形 35">
                <a:hlinkClick r:id="rId9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37" name="矩形 36">
                <a:hlinkClick r:id="rId10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39" name="矩形 38">
                <a:hlinkClick r:id="rId11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40" name="矩形 39">
                <a:hlinkClick r:id="rId12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42" name="矩形 41">
                <a:hlinkClick r:id="rId13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49" name="矩形 48">
                <a:hlinkClick r:id="rId14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54" name="矩形 53">
                <a:hlinkClick r:id="rId15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55" name="矩形 54">
                <a:hlinkClick r:id="rId16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35" name="矩形 34">
              <a:hlinkClick r:id="rId17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7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6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8" name="矩形 27">
            <a:hlinkClick r:id="rId2"/>
          </p:cNvPr>
          <p:cNvSpPr/>
          <p:nvPr/>
        </p:nvSpPr>
        <p:spPr>
          <a:xfrm>
            <a:off x="2138054" y="3262686"/>
            <a:ext cx="2788736" cy="1938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&gt;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開啟機器電源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&gt;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進入應用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市場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&gt;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安裝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App</a:t>
            </a: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en-US" altLang="zh-TW" sz="2000" b="1" dirty="0" smtClean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TMS</a:t>
            </a:r>
            <a:r>
              <a:rPr lang="zh-TW" altLang="en-US" sz="2000" b="1" dirty="0" smtClean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電子發票</a:t>
            </a:r>
            <a:r>
              <a:rPr lang="en-US" altLang="zh-TW" sz="2000" b="1" dirty="0" smtClean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endParaRPr lang="en-US" altLang="zh-TW" sz="2000" dirty="0">
              <a:solidFill>
                <a:srgbClr val="ED551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07" y="870193"/>
            <a:ext cx="2893653" cy="5221715"/>
          </a:xfrm>
          <a:prstGeom prst="rect">
            <a:avLst/>
          </a:prstGeom>
          <a:noFill/>
          <a:ln>
            <a:noFill/>
          </a:ln>
          <a:effectLst>
            <a:outerShdw blurRad="266700" dist="76200" dir="4980000" sx="95000" sy="95000" algn="ctr" rotWithShape="0">
              <a:schemeClr val="bg2">
                <a:lumMod val="25000"/>
                <a:alpha val="9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5065306" y="3481049"/>
            <a:ext cx="2921367" cy="705109"/>
          </a:xfrm>
          <a:prstGeom prst="roundRect">
            <a:avLst/>
          </a:prstGeom>
          <a:noFill/>
          <a:ln w="57150">
            <a:solidFill>
              <a:srgbClr val="ED5511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33" y="1461577"/>
            <a:ext cx="1378831" cy="147682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群組 29"/>
          <p:cNvGrpSpPr/>
          <p:nvPr/>
        </p:nvGrpSpPr>
        <p:grpSpPr>
          <a:xfrm>
            <a:off x="4216612" y="2907075"/>
            <a:ext cx="465489" cy="465489"/>
            <a:chOff x="4749800" y="2463800"/>
            <a:chExt cx="773464" cy="773464"/>
          </a:xfrm>
        </p:grpSpPr>
        <p:sp>
          <p:nvSpPr>
            <p:cNvPr id="31" name="橢圓 30"/>
            <p:cNvSpPr/>
            <p:nvPr/>
          </p:nvSpPr>
          <p:spPr>
            <a:xfrm>
              <a:off x="4749800" y="2463800"/>
              <a:ext cx="773464" cy="7734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向右箭號 31"/>
            <p:cNvSpPr/>
            <p:nvPr/>
          </p:nvSpPr>
          <p:spPr>
            <a:xfrm>
              <a:off x="4942945" y="2646376"/>
              <a:ext cx="425980" cy="40831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557" y="870193"/>
            <a:ext cx="3007445" cy="5221715"/>
          </a:xfrm>
          <a:prstGeom prst="rect">
            <a:avLst/>
          </a:prstGeom>
          <a:effectLst>
            <a:outerShdw blurRad="215900" dist="215900" dir="4200000" sx="96000" sy="96000" algn="tl" rotWithShape="0">
              <a:prstClr val="black">
                <a:alpha val="44000"/>
              </a:prstClr>
            </a:outerShdw>
          </a:effectLst>
        </p:spPr>
      </p:pic>
      <p:pic>
        <p:nvPicPr>
          <p:cNvPr id="36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KTNET廣鐸\★ 桌面常用\● 包裝必放\LOGO\TMS NEW LOGO\TMS ERP_LOGO包_20220420\透明底\TMS ERP_1000x1000_純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45" y="1858893"/>
            <a:ext cx="422500" cy="4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KTNET廣鐸\★ 桌面常用\● 包裝必放\LOGO\TMS NEW LOGO\TMS ERP_LOGO包_20220420\透明底\TMS ERP_1000x1000_純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45" y="3596732"/>
            <a:ext cx="422500" cy="4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5598664" y="3567434"/>
            <a:ext cx="1048685" cy="261610"/>
            <a:chOff x="5793744" y="3567434"/>
            <a:chExt cx="1048685" cy="261610"/>
          </a:xfrm>
        </p:grpSpPr>
        <p:sp>
          <p:nvSpPr>
            <p:cNvPr id="5" name="矩形 4"/>
            <p:cNvSpPr/>
            <p:nvPr/>
          </p:nvSpPr>
          <p:spPr>
            <a:xfrm>
              <a:off x="5816375" y="3567434"/>
              <a:ext cx="952725" cy="226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793744" y="3567434"/>
              <a:ext cx="104868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b="1" dirty="0" smtClean="0">
                  <a:solidFill>
                    <a:schemeClr val="bg2">
                      <a:lumMod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TMS</a:t>
              </a:r>
              <a:r>
                <a:rPr lang="zh-TW" altLang="en-US" sz="1050" b="1" dirty="0" smtClean="0">
                  <a:solidFill>
                    <a:schemeClr val="bg2">
                      <a:lumMod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電子發票</a:t>
              </a:r>
              <a:endParaRPr lang="zh-TW" altLang="en-US" sz="105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5162576" y="2286753"/>
            <a:ext cx="952725" cy="245101"/>
            <a:chOff x="5816375" y="3579238"/>
            <a:chExt cx="952725" cy="245101"/>
          </a:xfrm>
        </p:grpSpPr>
        <p:sp>
          <p:nvSpPr>
            <p:cNvPr id="41" name="矩形 40"/>
            <p:cNvSpPr/>
            <p:nvPr/>
          </p:nvSpPr>
          <p:spPr>
            <a:xfrm>
              <a:off x="5816375" y="3579238"/>
              <a:ext cx="952725" cy="226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826848" y="3593507"/>
              <a:ext cx="90601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900" b="1" dirty="0" smtClean="0">
                  <a:solidFill>
                    <a:schemeClr val="bg2">
                      <a:lumMod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TMS</a:t>
              </a:r>
              <a:r>
                <a:rPr lang="zh-TW" altLang="en-US" sz="900" b="1" dirty="0" smtClean="0">
                  <a:solidFill>
                    <a:schemeClr val="bg2">
                      <a:lumMod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電子發票</a:t>
              </a:r>
              <a:endParaRPr lang="zh-TW" altLang="en-US" sz="9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3" name="矩形 42">
            <a:hlinkClick r:id="rId2"/>
          </p:cNvPr>
          <p:cNvSpPr/>
          <p:nvPr/>
        </p:nvSpPr>
        <p:spPr>
          <a:xfrm>
            <a:off x="8375911" y="6106865"/>
            <a:ext cx="2788736" cy="37740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(APP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畫面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34" name="矩形 33">
              <a:hlinkClick r:id="rId8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35" name="群組 34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44" name="矩形 43">
                <a:hlinkClick r:id="rId9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rgbClr val="ED551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45" name="矩形 44">
                <a:hlinkClick r:id="rId10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46" name="矩形 45">
                <a:hlinkClick r:id="rId11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47" name="矩形 46">
                <a:hlinkClick r:id="rId12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48" name="矩形 47">
                <a:hlinkClick r:id="rId13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49" name="矩形 48">
                <a:hlinkClick r:id="rId14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50" name="矩形 49">
                <a:hlinkClick r:id="rId15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51" name="矩形 50">
                <a:hlinkClick r:id="rId16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38" name="矩形 37">
              <a:hlinkClick r:id="rId17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5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7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86" y="880394"/>
            <a:ext cx="1552575" cy="15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>
            <a:hlinkClick r:id="rId3"/>
          </p:cNvPr>
          <p:cNvSpPr/>
          <p:nvPr/>
        </p:nvSpPr>
        <p:spPr>
          <a:xfrm>
            <a:off x="2603186" y="3028163"/>
            <a:ext cx="3730939" cy="255454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進入公司設定，滑至下方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點按</a:t>
            </a:r>
            <a:r>
              <a:rPr lang="en-US" altLang="zh-TW" sz="20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20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更新公司資料</a:t>
            </a:r>
            <a:r>
              <a:rPr lang="en-US" altLang="zh-TW" sz="20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</a:p>
          <a:p>
            <a:endParaRPr lang="en-US" altLang="zh-TW" sz="2000" b="1" dirty="0" smtClean="0">
              <a:solidFill>
                <a:schemeClr val="accent5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2000" b="1" dirty="0" smtClean="0">
                <a:solidFill>
                  <a:schemeClr val="accent5"/>
                </a:solidFill>
                <a:latin typeface="Microsoft YaHei" pitchFamily="34" charset="-122"/>
                <a:ea typeface="Microsoft YaHei" pitchFamily="34" charset="-122"/>
              </a:rPr>
              <a:t>系統</a:t>
            </a:r>
            <a:r>
              <a:rPr lang="zh-TW" altLang="en-US" sz="2000" b="1" dirty="0">
                <a:solidFill>
                  <a:schemeClr val="accent5"/>
                </a:solidFill>
                <a:latin typeface="Microsoft YaHei" pitchFamily="34" charset="-122"/>
                <a:ea typeface="Microsoft YaHei" pitchFamily="34" charset="-122"/>
              </a:rPr>
              <a:t>自動</a:t>
            </a:r>
            <a:r>
              <a:rPr lang="zh-TW" altLang="en-US" sz="2000" b="1" dirty="0" smtClean="0">
                <a:solidFill>
                  <a:schemeClr val="accent5"/>
                </a:solidFill>
                <a:latin typeface="Microsoft YaHei" pitchFamily="34" charset="-122"/>
                <a:ea typeface="Microsoft YaHei" pitchFamily="34" charset="-122"/>
              </a:rPr>
              <a:t>帶入</a:t>
            </a:r>
            <a:endParaRPr lang="en-US" altLang="zh-TW" sz="2000" b="1" dirty="0" smtClean="0">
              <a:solidFill>
                <a:schemeClr val="accent5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使用者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綁定電子發票相關資料</a:t>
            </a:r>
          </a:p>
          <a:p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再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按</a:t>
            </a:r>
            <a:r>
              <a:rPr lang="en-US" altLang="zh-TW" sz="20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20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儲存</a:t>
            </a:r>
            <a:r>
              <a:rPr lang="en-US" altLang="zh-TW" sz="20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即完成設定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2000" dirty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0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4" y="620054"/>
            <a:ext cx="3164720" cy="5471854"/>
          </a:xfrm>
          <a:prstGeom prst="rect">
            <a:avLst/>
          </a:prstGeom>
          <a:noFill/>
          <a:ln>
            <a:noFill/>
          </a:ln>
          <a:effectLst>
            <a:outerShdw blurRad="254000" dist="127000" dir="3000000" sx="95000" sy="95000" algn="ctr" rotWithShape="0">
              <a:schemeClr val="bg2">
                <a:lumMod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20" name="矩形 19">
              <a:hlinkClick r:id="rId6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24" name="矩形 23">
                <a:hlinkClick r:id="rId7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25" name="矩形 24">
                <a:hlinkClick r:id="rId8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rgbClr val="ED551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26" name="矩形 25">
                <a:hlinkClick r:id="rId9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27" name="矩形 26">
                <a:hlinkClick r:id="rId10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28" name="矩形 27">
                <a:hlinkClick r:id="rId11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29" name="矩形 28">
                <a:hlinkClick r:id="rId12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31" name="矩形 30">
                <a:hlinkClick r:id="rId13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32" name="矩形 31">
                <a:hlinkClick r:id="rId14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23" name="矩形 22">
              <a:hlinkClick r:id="rId15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28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8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>
            <a:hlinkClick r:id="rId2"/>
          </p:cNvPr>
          <p:cNvSpPr/>
          <p:nvPr/>
        </p:nvSpPr>
        <p:spPr>
          <a:xfrm>
            <a:off x="2295024" y="2650686"/>
            <a:ext cx="3658101" cy="27238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※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設定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電子發票開立預設產品名稱</a:t>
            </a:r>
          </a:p>
          <a:p>
            <a:pPr>
              <a:lnSpc>
                <a:spcPct val="150000"/>
              </a:lnSpc>
            </a:pPr>
            <a:endParaRPr lang="en-US" altLang="zh-TW" sz="1600" b="1" dirty="0" smtClean="0">
              <a:solidFill>
                <a:srgbClr val="E0551E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快速</a:t>
            </a:r>
            <a:r>
              <a:rPr lang="zh-TW" altLang="en-US" sz="16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開</a:t>
            </a:r>
            <a:r>
              <a:rPr lang="zh-TW" altLang="en-US" sz="1600" b="1" dirty="0" smtClean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立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預設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單一產品名稱開立</a:t>
            </a:r>
            <a:endParaRPr lang="en-US" altLang="zh-TW" sz="1600" b="1" dirty="0">
              <a:solidFill>
                <a:schemeClr val="bg2">
                  <a:lumMod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明細開</a:t>
            </a:r>
            <a:r>
              <a:rPr lang="zh-TW" altLang="en-US" sz="1600" b="1" dirty="0" smtClean="0">
                <a:solidFill>
                  <a:srgbClr val="ED5511"/>
                </a:solidFill>
                <a:latin typeface="Microsoft YaHei" pitchFamily="34" charset="-122"/>
                <a:ea typeface="Microsoft YaHei" pitchFamily="34" charset="-122"/>
              </a:rPr>
              <a:t>立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預設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多項明細產品名稱開立</a:t>
            </a:r>
            <a:endParaRPr lang="en-US" altLang="zh-TW" sz="1600" b="1" dirty="0">
              <a:solidFill>
                <a:schemeClr val="bg2">
                  <a:lumMod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開立統編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必會加印交易明細</a:t>
            </a:r>
            <a:endParaRPr lang="en-US" altLang="zh-TW" sz="1600" b="1" dirty="0">
              <a:solidFill>
                <a:schemeClr val="bg2">
                  <a:lumMod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稅別設定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應稅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/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零稅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/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免稅</a:t>
            </a:r>
            <a:endParaRPr lang="en-US" altLang="zh-TW" sz="1600" b="1" dirty="0">
              <a:solidFill>
                <a:schemeClr val="bg2">
                  <a:lumMod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即時上傳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有網路自動上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傳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可離線開立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25" y="866306"/>
            <a:ext cx="1522453" cy="156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>
            <a:hlinkClick r:id="rId2"/>
          </p:cNvPr>
          <p:cNvSpPr/>
          <p:nvPr/>
        </p:nvSpPr>
        <p:spPr>
          <a:xfrm>
            <a:off x="6063335" y="5753356"/>
            <a:ext cx="5445442" cy="338552"/>
          </a:xfrm>
          <a:prstGeom prst="rect">
            <a:avLst/>
          </a:prstGeom>
          <a:solidFill>
            <a:srgbClr val="C00000"/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( </a:t>
            </a:r>
            <a:r>
              <a:rPr lang="zh-TW" altLang="en-US" sz="1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如勾選</a:t>
            </a:r>
            <a:r>
              <a:rPr lang="en-US" altLang="zh-TW" sz="1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一律列印明細</a:t>
            </a:r>
            <a:r>
              <a:rPr lang="en-US" altLang="zh-TW" sz="1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r>
              <a:rPr lang="zh-TW" altLang="en-US" sz="1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則不含統編也會開立交易明細 </a:t>
            </a:r>
            <a:r>
              <a:rPr lang="en-US" altLang="zh-TW" sz="1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" name="矩形 19">
            <a:hlinkClick r:id="rId2"/>
          </p:cNvPr>
          <p:cNvSpPr/>
          <p:nvPr/>
        </p:nvSpPr>
        <p:spPr>
          <a:xfrm>
            <a:off x="6702284" y="1365195"/>
            <a:ext cx="1477769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快速開立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endParaRPr lang="en-US" altLang="zh-TW" sz="1600" dirty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2" name="矩形 21">
            <a:hlinkClick r:id="rId2"/>
          </p:cNvPr>
          <p:cNvSpPr/>
          <p:nvPr/>
        </p:nvSpPr>
        <p:spPr>
          <a:xfrm>
            <a:off x="9754204" y="1365195"/>
            <a:ext cx="1477769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【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明細開立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】</a:t>
            </a:r>
            <a:endParaRPr lang="en-US" altLang="zh-TW" sz="1600" dirty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335" y="1835784"/>
            <a:ext cx="2755666" cy="3546051"/>
          </a:xfrm>
          <a:prstGeom prst="rect">
            <a:avLst/>
          </a:prstGeom>
          <a:effectLst>
            <a:outerShdw blurRad="190500" dist="190500" dir="3000000" sx="95000" sy="95000" algn="l" rotWithShape="0">
              <a:prstClr val="black">
                <a:alpha val="39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255" y="1835784"/>
            <a:ext cx="2755666" cy="3290887"/>
          </a:xfrm>
          <a:prstGeom prst="rect">
            <a:avLst/>
          </a:prstGeom>
          <a:noFill/>
          <a:ln>
            <a:noFill/>
          </a:ln>
          <a:effectLst>
            <a:outerShdw blurRad="190500" dist="190500" dir="3000000" sx="95000" sy="95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24" name="矩形 23">
              <a:hlinkClick r:id="rId7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27" name="矩形 26">
                <a:hlinkClick r:id="rId8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28" name="矩形 27">
                <a:hlinkClick r:id="rId9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29" name="矩形 28">
                <a:hlinkClick r:id="rId10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rgbClr val="ED551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30" name="矩形 29">
                <a:hlinkClick r:id="rId11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31" name="矩形 30">
                <a:hlinkClick r:id="rId12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32" name="矩形 31">
                <a:hlinkClick r:id="rId13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33" name="矩形 32">
                <a:hlinkClick r:id="rId14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34" name="矩形 33">
                <a:hlinkClick r:id="rId15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26" name="矩形 25">
              <a:hlinkClick r:id="rId16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43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D:\KTNET廣鐸\★ 桌面常用\● 包裝必放\LOGO\TMS NEW LOGO\TMS ERP_LOGO包_20220420\透明底\TMS ERP_1000x2600_橫式大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70" y="119844"/>
            <a:ext cx="1539856" cy="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34801" y="6457893"/>
            <a:ext cx="457200" cy="40011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fld id="{FB982C3E-7FF8-43DB-A4AA-0ED77E83C6C2}" type="slidenum">
              <a:rPr lang="zh-TW" altLang="en-US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pPr algn="ctr">
                <a:defRPr/>
              </a:pPr>
              <a:t>9</a:t>
            </a:fld>
            <a:endParaRPr lang="en-US" altLang="zh-TW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99" y="376031"/>
            <a:ext cx="1527241" cy="15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7423415" y="3596332"/>
            <a:ext cx="4406634" cy="1235036"/>
            <a:chOff x="679511" y="3179928"/>
            <a:chExt cx="4759651" cy="1235036"/>
          </a:xfrm>
        </p:grpSpPr>
        <p:sp>
          <p:nvSpPr>
            <p:cNvPr id="16" name="矩形 15">
              <a:hlinkClick r:id="rId4"/>
            </p:cNvPr>
            <p:cNvSpPr/>
            <p:nvPr/>
          </p:nvSpPr>
          <p:spPr>
            <a:xfrm>
              <a:off x="1564672" y="3179928"/>
              <a:ext cx="38744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(1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期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個月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)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年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+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單月數</a:t>
              </a:r>
            </a:p>
            <a:p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如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110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年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1-2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月則填入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11001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依此類推</a:t>
              </a:r>
              <a:endParaRPr lang="en-US" altLang="zh-TW" sz="1600" dirty="0" smtClean="0">
                <a:solidFill>
                  <a:schemeClr val="bg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" name="矩形 17">
              <a:hlinkClick r:id="rId4"/>
            </p:cNvPr>
            <p:cNvSpPr/>
            <p:nvPr/>
          </p:nvSpPr>
          <p:spPr>
            <a:xfrm>
              <a:off x="679511" y="3179928"/>
              <a:ext cx="13163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期別</a:t>
              </a:r>
              <a:endParaRPr lang="en-US" altLang="zh-TW" sz="2800" dirty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26" name="矩形 25">
              <a:hlinkClick r:id="rId4"/>
            </p:cNvPr>
            <p:cNvSpPr/>
            <p:nvPr/>
          </p:nvSpPr>
          <p:spPr>
            <a:xfrm>
              <a:off x="679511" y="3860967"/>
              <a:ext cx="13163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字軌</a:t>
              </a:r>
              <a:endParaRPr lang="en-US" altLang="zh-TW" sz="2800" dirty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27" name="矩形 26">
              <a:hlinkClick r:id="rId4"/>
            </p:cNvPr>
            <p:cNvSpPr/>
            <p:nvPr/>
          </p:nvSpPr>
          <p:spPr>
            <a:xfrm>
              <a:off x="1564672" y="3830189"/>
              <a:ext cx="38744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字軌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碼英文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(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不分大小寫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)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及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8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碼</a:t>
              </a:r>
            </a:p>
            <a:p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起始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/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結束發票號碼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(</a:t>
              </a:r>
              <a:r>
                <a:rPr lang="zh-TW" altLang="en-US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不限本數</a:t>
              </a:r>
              <a:r>
                <a:rPr lang="en-US" altLang="zh-TW" sz="16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)</a:t>
              </a:r>
              <a:endParaRPr lang="en-US" altLang="zh-TW" sz="1600" dirty="0" smtClean="0">
                <a:solidFill>
                  <a:schemeClr val="bg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8170742" y="1197227"/>
            <a:ext cx="3291494" cy="840814"/>
            <a:chOff x="3832163" y="453327"/>
            <a:chExt cx="3291494" cy="840814"/>
          </a:xfrm>
        </p:grpSpPr>
        <p:sp>
          <p:nvSpPr>
            <p:cNvPr id="21" name="矩形 20">
              <a:hlinkClick r:id="rId4"/>
            </p:cNvPr>
            <p:cNvSpPr/>
            <p:nvPr/>
          </p:nvSpPr>
          <p:spPr>
            <a:xfrm>
              <a:off x="3924199" y="489275"/>
              <a:ext cx="3199458" cy="75918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請至</a:t>
              </a:r>
              <a:r>
                <a:rPr lang="en-US" altLang="zh-TW" sz="1800" b="1" dirty="0">
                  <a:solidFill>
                    <a:srgbClr val="ED5511"/>
                  </a:solidFill>
                  <a:latin typeface="Microsoft YaHei" pitchFamily="34" charset="-122"/>
                  <a:ea typeface="Microsoft YaHei" pitchFamily="34" charset="-122"/>
                </a:rPr>
                <a:t>【</a:t>
              </a:r>
              <a:r>
                <a:rPr lang="zh-TW" altLang="en-US" sz="1800" b="1" dirty="0">
                  <a:solidFill>
                    <a:srgbClr val="ED5511"/>
                  </a:solidFill>
                  <a:latin typeface="Microsoft YaHei" pitchFamily="34" charset="-122"/>
                  <a:ea typeface="Microsoft YaHei" pitchFamily="34" charset="-122"/>
                </a:rPr>
                <a:t>財政部電子發票中心</a:t>
              </a:r>
              <a:r>
                <a:rPr lang="en-US" altLang="zh-TW" sz="1800" b="1" dirty="0">
                  <a:solidFill>
                    <a:srgbClr val="ED5511"/>
                  </a:solidFill>
                  <a:latin typeface="Microsoft YaHei" pitchFamily="34" charset="-122"/>
                  <a:ea typeface="Microsoft YaHei" pitchFamily="34" charset="-122"/>
                </a:rPr>
                <a:t>】</a:t>
              </a:r>
            </a:p>
            <a:p>
              <a:pPr>
                <a:lnSpc>
                  <a:spcPts val="2600"/>
                </a:lnSpc>
              </a:pP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取得每期發票字軌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(</a:t>
              </a: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每本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50</a:t>
              </a: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張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)</a:t>
              </a:r>
              <a:endParaRPr lang="en-US" altLang="zh-TW" sz="1800" dirty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832163" y="453327"/>
              <a:ext cx="3291493" cy="840814"/>
            </a:xfrm>
            <a:prstGeom prst="rect">
              <a:avLst/>
            </a:prstGeom>
            <a:noFill/>
            <a:ln w="38100">
              <a:solidFill>
                <a:srgbClr val="ED55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矩形 33">
            <a:hlinkClick r:id="rId4"/>
          </p:cNvPr>
          <p:cNvSpPr/>
          <p:nvPr/>
        </p:nvSpPr>
        <p:spPr>
          <a:xfrm>
            <a:off x="7423415" y="5318959"/>
            <a:ext cx="3530335" cy="92332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sz="1800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請注意：</a:t>
            </a:r>
            <a:endParaRPr lang="en-US" altLang="zh-TW" sz="1800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1800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同時使用二台以上掌上型發票機</a:t>
            </a:r>
            <a:r>
              <a:rPr lang="zh-TW" altLang="en-US" sz="18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endParaRPr lang="en-US" altLang="zh-TW" sz="18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18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發票</a:t>
            </a:r>
            <a:r>
              <a:rPr lang="zh-TW" altLang="en-US" sz="1800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號碼不得重複</a:t>
            </a:r>
            <a:endParaRPr lang="en-US" altLang="zh-TW" sz="1800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98" y="629155"/>
            <a:ext cx="4214301" cy="202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440617" y="3059725"/>
            <a:ext cx="18472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197308" y="3124333"/>
            <a:ext cx="3262428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下載字軌檢核資料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每期須先下載</a:t>
            </a:r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檢核，才能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輸入字軌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308" y="4019043"/>
            <a:ext cx="2208817" cy="2260386"/>
          </a:xfrm>
          <a:prstGeom prst="rect">
            <a:avLst/>
          </a:prstGeom>
          <a:effectLst>
            <a:outerShdw blurRad="101600" dist="63500" dir="3000000" sx="98000" sy="98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群組 46"/>
          <p:cNvGrpSpPr/>
          <p:nvPr/>
        </p:nvGrpSpPr>
        <p:grpSpPr>
          <a:xfrm>
            <a:off x="4566455" y="4054913"/>
            <a:ext cx="2571785" cy="1479332"/>
            <a:chOff x="8467691" y="2023581"/>
            <a:chExt cx="2571785" cy="1479332"/>
          </a:xfrm>
        </p:grpSpPr>
        <p:sp>
          <p:nvSpPr>
            <p:cNvPr id="32" name="矩形 31">
              <a:hlinkClick r:id="rId4"/>
            </p:cNvPr>
            <p:cNvSpPr/>
            <p:nvPr/>
          </p:nvSpPr>
          <p:spPr>
            <a:xfrm>
              <a:off x="8467691" y="2059451"/>
              <a:ext cx="2571785" cy="1384993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110</a:t>
              </a:r>
              <a:r>
                <a:rPr lang="zh-TW" altLang="en-US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年</a:t>
              </a:r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1-2</a:t>
              </a:r>
              <a:r>
                <a:rPr lang="zh-TW" altLang="en-US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月</a:t>
              </a:r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_</a:t>
              </a:r>
              <a:r>
                <a:rPr lang="zh-TW" altLang="en-US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填入</a:t>
              </a:r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11001</a:t>
              </a:r>
            </a:p>
            <a:p>
              <a:pPr algn="ctr"/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110</a:t>
              </a:r>
              <a:r>
                <a:rPr lang="zh-TW" altLang="en-US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年</a:t>
              </a:r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3-4</a:t>
              </a:r>
              <a:r>
                <a:rPr lang="zh-TW" altLang="en-US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月</a:t>
              </a:r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_</a:t>
              </a:r>
              <a:r>
                <a:rPr lang="zh-TW" altLang="en-US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填入</a:t>
              </a:r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11003</a:t>
              </a:r>
            </a:p>
            <a:p>
              <a:pPr algn="ctr"/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.</a:t>
              </a:r>
            </a:p>
            <a:p>
              <a:pPr algn="ctr"/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.</a:t>
              </a:r>
            </a:p>
            <a:p>
              <a:pPr algn="ctr"/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.</a:t>
              </a:r>
            </a:p>
            <a:p>
              <a:pPr algn="ctr"/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112</a:t>
              </a:r>
              <a:r>
                <a:rPr lang="zh-TW" altLang="en-US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年</a:t>
              </a:r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11-12</a:t>
              </a:r>
              <a:r>
                <a:rPr lang="zh-TW" altLang="en-US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月</a:t>
              </a:r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_</a:t>
              </a:r>
              <a:r>
                <a:rPr lang="zh-TW" altLang="en-US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填入</a:t>
              </a:r>
              <a:r>
                <a:rPr lang="en-US" altLang="zh-TW" sz="1400" b="1" dirty="0">
                  <a:solidFill>
                    <a:schemeClr val="bg2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11211</a:t>
              </a:r>
              <a:endParaRPr lang="en-US" altLang="zh-TW" sz="1400" dirty="0">
                <a:solidFill>
                  <a:schemeClr val="bg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cxnSp>
          <p:nvCxnSpPr>
            <p:cNvPr id="31" name="直線接點 30"/>
            <p:cNvCxnSpPr/>
            <p:nvPr/>
          </p:nvCxnSpPr>
          <p:spPr>
            <a:xfrm flipV="1">
              <a:off x="8467691" y="2023581"/>
              <a:ext cx="2571785" cy="11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8467691" y="3502913"/>
              <a:ext cx="2571785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直線接點 51"/>
          <p:cNvCxnSpPr/>
          <p:nvPr/>
        </p:nvCxnSpPr>
        <p:spPr>
          <a:xfrm>
            <a:off x="2131828" y="2920040"/>
            <a:ext cx="9545822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/>
          <p:cNvGrpSpPr/>
          <p:nvPr/>
        </p:nvGrpSpPr>
        <p:grpSpPr>
          <a:xfrm>
            <a:off x="0" y="2"/>
            <a:ext cx="1864679" cy="6857997"/>
            <a:chOff x="0" y="2"/>
            <a:chExt cx="1864679" cy="6772418"/>
          </a:xfrm>
        </p:grpSpPr>
        <p:sp>
          <p:nvSpPr>
            <p:cNvPr id="37" name="矩形 36">
              <a:hlinkClick r:id="rId7" action="ppaction://hlinksldjump"/>
            </p:cNvPr>
            <p:cNvSpPr/>
            <p:nvPr/>
          </p:nvSpPr>
          <p:spPr>
            <a:xfrm>
              <a:off x="0" y="2"/>
              <a:ext cx="1862645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電子發票申請</a:t>
              </a:r>
              <a:endParaRPr lang="zh-TW" altLang="en-US" sz="1500" dirty="0"/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0" y="665707"/>
              <a:ext cx="1864679" cy="5426200"/>
              <a:chOff x="1" y="391407"/>
              <a:chExt cx="1689301" cy="3190358"/>
            </a:xfrm>
          </p:grpSpPr>
          <p:sp>
            <p:nvSpPr>
              <p:cNvPr id="40" name="矩形 39">
                <a:hlinkClick r:id="rId8" action="ppaction://hlinksldjump"/>
              </p:cNvPr>
              <p:cNvSpPr/>
              <p:nvPr/>
            </p:nvSpPr>
            <p:spPr>
              <a:xfrm>
                <a:off x="1" y="391407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安裝</a:t>
                </a:r>
                <a:r>
                  <a:rPr lang="en-US" altLang="zh-TW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APP</a:t>
                </a:r>
                <a:endParaRPr lang="zh-TW" altLang="en-US" sz="1500" dirty="0"/>
              </a:p>
            </p:txBody>
          </p:sp>
          <p:sp>
            <p:nvSpPr>
              <p:cNvPr id="41" name="矩形 40">
                <a:hlinkClick r:id="rId9" action="ppaction://hlinksldjump"/>
              </p:cNvPr>
              <p:cNvSpPr/>
              <p:nvPr/>
            </p:nvSpPr>
            <p:spPr>
              <a:xfrm>
                <a:off x="569" y="791516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公司設定</a:t>
                </a:r>
                <a:endParaRPr lang="zh-TW" altLang="en-US" sz="1500" dirty="0"/>
              </a:p>
            </p:txBody>
          </p:sp>
          <p:sp>
            <p:nvSpPr>
              <p:cNvPr id="42" name="矩形 41">
                <a:hlinkClick r:id="rId10" action="ppaction://hlinksldjump"/>
              </p:cNvPr>
              <p:cNvSpPr/>
              <p:nvPr/>
            </p:nvSpPr>
            <p:spPr>
              <a:xfrm>
                <a:off x="2411" y="1188650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列印設定</a:t>
                </a:r>
                <a:endParaRPr lang="zh-TW" altLang="en-US" sz="1500" dirty="0"/>
              </a:p>
            </p:txBody>
          </p:sp>
          <p:sp>
            <p:nvSpPr>
              <p:cNvPr id="43" name="矩形 42">
                <a:hlinkClick r:id="rId11" action="ppaction://hlinksldjump"/>
              </p:cNvPr>
              <p:cNvSpPr/>
              <p:nvPr/>
            </p:nvSpPr>
            <p:spPr>
              <a:xfrm>
                <a:off x="1" y="1588761"/>
                <a:ext cx="1687458" cy="400111"/>
              </a:xfrm>
              <a:prstGeom prst="rect">
                <a:avLst/>
              </a:prstGeom>
              <a:solidFill>
                <a:srgbClr val="ED551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字軌設定</a:t>
                </a:r>
                <a:endParaRPr lang="zh-TW" altLang="en-US" sz="1500" dirty="0"/>
              </a:p>
            </p:txBody>
          </p:sp>
          <p:sp>
            <p:nvSpPr>
              <p:cNvPr id="44" name="矩形 43">
                <a:hlinkClick r:id="rId12" action="ppaction://hlinksldjump"/>
              </p:cNvPr>
              <p:cNvSpPr/>
              <p:nvPr/>
            </p:nvSpPr>
            <p:spPr>
              <a:xfrm>
                <a:off x="569" y="2388983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開立發票</a:t>
                </a:r>
                <a:endParaRPr lang="zh-TW" altLang="en-US" sz="1500" dirty="0"/>
              </a:p>
            </p:txBody>
          </p:sp>
          <p:sp>
            <p:nvSpPr>
              <p:cNvPr id="46" name="矩形 45">
                <a:hlinkClick r:id="rId13" action="ppaction://hlinksldjump"/>
              </p:cNvPr>
              <p:cNvSpPr/>
              <p:nvPr/>
            </p:nvSpPr>
            <p:spPr>
              <a:xfrm>
                <a:off x="1" y="2781543"/>
                <a:ext cx="1687458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發票查詢</a:t>
                </a:r>
                <a:endParaRPr lang="zh-TW" altLang="en-US" sz="1500" dirty="0"/>
              </a:p>
            </p:txBody>
          </p:sp>
          <p:sp>
            <p:nvSpPr>
              <p:cNvPr id="49" name="矩形 48">
                <a:hlinkClick r:id="rId14" action="ppaction://hlinksldjump"/>
              </p:cNvPr>
              <p:cNvSpPr/>
              <p:nvPr/>
            </p:nvSpPr>
            <p:spPr>
              <a:xfrm>
                <a:off x="569" y="3181654"/>
                <a:ext cx="1686891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資料上傳</a:t>
                </a:r>
                <a:endParaRPr lang="zh-TW" altLang="en-US" sz="1500" dirty="0"/>
              </a:p>
            </p:txBody>
          </p:sp>
          <p:sp>
            <p:nvSpPr>
              <p:cNvPr id="50" name="矩形 49">
                <a:hlinkClick r:id="rId15" action="ppaction://hlinksldjump"/>
              </p:cNvPr>
              <p:cNvSpPr/>
              <p:nvPr/>
            </p:nvSpPr>
            <p:spPr>
              <a:xfrm>
                <a:off x="4254" y="1988872"/>
                <a:ext cx="1683206" cy="40011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r>
                  <a:rPr lang="zh-TW" altLang="en-US" sz="1500" b="1" dirty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其他設定</a:t>
                </a:r>
                <a:endParaRPr lang="zh-TW" altLang="en-US" sz="1500" dirty="0"/>
              </a:p>
            </p:txBody>
          </p:sp>
        </p:grpSp>
        <p:sp>
          <p:nvSpPr>
            <p:cNvPr id="39" name="矩形 38">
              <a:hlinkClick r:id="rId16" action="ppaction://hlinksldjump"/>
            </p:cNvPr>
            <p:cNvSpPr/>
            <p:nvPr/>
          </p:nvSpPr>
          <p:spPr>
            <a:xfrm>
              <a:off x="0" y="6091906"/>
              <a:ext cx="1864679" cy="680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zh-TW" altLang="en-US" sz="1500" b="1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發票統計</a:t>
              </a:r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98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bg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1266</Words>
  <Application>Microsoft Office PowerPoint</Application>
  <PresentationFormat>自訂</PresentationFormat>
  <Paragraphs>303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Peisun</dc:creator>
  <cp:lastModifiedBy>kt</cp:lastModifiedBy>
  <cp:revision>419</cp:revision>
  <dcterms:created xsi:type="dcterms:W3CDTF">2018-11-30T01:15:19Z</dcterms:created>
  <dcterms:modified xsi:type="dcterms:W3CDTF">2023-08-01T07:25:37Z</dcterms:modified>
</cp:coreProperties>
</file>