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08" r:id="rId2"/>
    <p:sldId id="312" r:id="rId3"/>
    <p:sldId id="309" r:id="rId4"/>
    <p:sldId id="274" r:id="rId5"/>
    <p:sldId id="297" r:id="rId6"/>
    <p:sldId id="276" r:id="rId7"/>
    <p:sldId id="278" r:id="rId8"/>
    <p:sldId id="279" r:id="rId9"/>
    <p:sldId id="299" r:id="rId10"/>
    <p:sldId id="284" r:id="rId11"/>
    <p:sldId id="286" r:id="rId12"/>
    <p:sldId id="292" r:id="rId13"/>
    <p:sldId id="283" r:id="rId14"/>
    <p:sldId id="280" r:id="rId15"/>
    <p:sldId id="302" r:id="rId16"/>
    <p:sldId id="282" r:id="rId17"/>
    <p:sldId id="288" r:id="rId18"/>
    <p:sldId id="305" r:id="rId19"/>
    <p:sldId id="301" r:id="rId20"/>
    <p:sldId id="296" r:id="rId21"/>
    <p:sldId id="294" r:id="rId22"/>
    <p:sldId id="295" r:id="rId23"/>
    <p:sldId id="311" r:id="rId2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15"/>
    <a:srgbClr val="FFDE1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2" autoAdjust="0"/>
    <p:restoredTop sz="94660" autoAdjust="0"/>
  </p:normalViewPr>
  <p:slideViewPr>
    <p:cSldViewPr snapToGrid="0">
      <p:cViewPr varScale="1">
        <p:scale>
          <a:sx n="87" d="100"/>
          <a:sy n="87" d="100"/>
        </p:scale>
        <p:origin x="475" y="149"/>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2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1ED1B1F-0C2E-423C-B0B1-45548F613DB2}" type="slidenum">
              <a:rPr lang="zh-TW" altLang="en-US" smtClean="0"/>
              <a:t>‹#›</a:t>
            </a:fld>
            <a:endParaRPr lang="zh-TW" altLang="en-US"/>
          </a:p>
        </p:txBody>
      </p:sp>
    </p:spTree>
    <p:extLst>
      <p:ext uri="{BB962C8B-B14F-4D97-AF65-F5344CB8AC3E}">
        <p14:creationId xmlns:p14="http://schemas.microsoft.com/office/powerpoint/2010/main" val="2555413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EF9171-19C1-4BFA-9B1E-A6EBC7A4552E}" type="datetimeFigureOut">
              <a:rPr lang="zh-TW" altLang="en-US" smtClean="0"/>
              <a:t>2020/9/24</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098261-8D07-4870-A8C6-B74CA9D59574}" type="slidenum">
              <a:rPr lang="zh-TW" altLang="en-US" smtClean="0"/>
              <a:t>‹#›</a:t>
            </a:fld>
            <a:endParaRPr lang="zh-TW" altLang="en-US"/>
          </a:p>
        </p:txBody>
      </p:sp>
    </p:spTree>
    <p:extLst>
      <p:ext uri="{BB962C8B-B14F-4D97-AF65-F5344CB8AC3E}">
        <p14:creationId xmlns:p14="http://schemas.microsoft.com/office/powerpoint/2010/main" val="2912395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4098261-8D07-4870-A8C6-B74CA9D59574}" type="slidenum">
              <a:rPr lang="zh-TW" altLang="en-US" smtClean="0"/>
              <a:t>6</a:t>
            </a:fld>
            <a:endParaRPr lang="zh-TW" altLang="en-US"/>
          </a:p>
        </p:txBody>
      </p:sp>
    </p:spTree>
    <p:extLst>
      <p:ext uri="{BB962C8B-B14F-4D97-AF65-F5344CB8AC3E}">
        <p14:creationId xmlns:p14="http://schemas.microsoft.com/office/powerpoint/2010/main" val="46290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62C83AB5-B99F-4C01-B0E9-7814B9031D46}" type="datetimeFigureOut">
              <a:rPr lang="zh-TW" altLang="en-US" smtClean="0"/>
              <a:t>2020/9/24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587A924-4F0D-43B1-A831-B0CA9398724F}" type="slidenum">
              <a:rPr lang="zh-TW" altLang="en-US" smtClean="0"/>
              <a:t>‹#›</a:t>
            </a:fld>
            <a:endParaRPr lang="zh-TW" altLang="en-US"/>
          </a:p>
        </p:txBody>
      </p:sp>
    </p:spTree>
    <p:extLst>
      <p:ext uri="{BB962C8B-B14F-4D97-AF65-F5344CB8AC3E}">
        <p14:creationId xmlns:p14="http://schemas.microsoft.com/office/powerpoint/2010/main" val="1321469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2C83AB5-B99F-4C01-B0E9-7814B9031D46}" type="datetimeFigureOut">
              <a:rPr lang="zh-TW" altLang="en-US" smtClean="0"/>
              <a:t>2020/9/24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587A924-4F0D-43B1-A831-B0CA9398724F}" type="slidenum">
              <a:rPr lang="zh-TW" altLang="en-US" smtClean="0"/>
              <a:t>‹#›</a:t>
            </a:fld>
            <a:endParaRPr lang="zh-TW" altLang="en-US"/>
          </a:p>
        </p:txBody>
      </p:sp>
    </p:spTree>
    <p:extLst>
      <p:ext uri="{BB962C8B-B14F-4D97-AF65-F5344CB8AC3E}">
        <p14:creationId xmlns:p14="http://schemas.microsoft.com/office/powerpoint/2010/main" val="3677059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2C83AB5-B99F-4C01-B0E9-7814B9031D46}" type="datetimeFigureOut">
              <a:rPr lang="zh-TW" altLang="en-US" smtClean="0"/>
              <a:t>2020/9/24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587A924-4F0D-43B1-A831-B0CA9398724F}" type="slidenum">
              <a:rPr lang="zh-TW" altLang="en-US" smtClean="0"/>
              <a:t>‹#›</a:t>
            </a:fld>
            <a:endParaRPr lang="zh-TW" altLang="en-US"/>
          </a:p>
        </p:txBody>
      </p:sp>
    </p:spTree>
    <p:extLst>
      <p:ext uri="{BB962C8B-B14F-4D97-AF65-F5344CB8AC3E}">
        <p14:creationId xmlns:p14="http://schemas.microsoft.com/office/powerpoint/2010/main" val="1918339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2C83AB5-B99F-4C01-B0E9-7814B9031D46}" type="datetimeFigureOut">
              <a:rPr lang="zh-TW" altLang="en-US" smtClean="0"/>
              <a:t>2020/9/24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587A924-4F0D-43B1-A831-B0CA9398724F}" type="slidenum">
              <a:rPr lang="zh-TW" altLang="en-US" smtClean="0"/>
              <a:t>‹#›</a:t>
            </a:fld>
            <a:endParaRPr lang="zh-TW" altLang="en-US"/>
          </a:p>
        </p:txBody>
      </p:sp>
    </p:spTree>
    <p:extLst>
      <p:ext uri="{BB962C8B-B14F-4D97-AF65-F5344CB8AC3E}">
        <p14:creationId xmlns:p14="http://schemas.microsoft.com/office/powerpoint/2010/main" val="2324035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62C83AB5-B99F-4C01-B0E9-7814B9031D46}" type="datetimeFigureOut">
              <a:rPr lang="zh-TW" altLang="en-US" smtClean="0"/>
              <a:t>2020/9/24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587A924-4F0D-43B1-A831-B0CA9398724F}" type="slidenum">
              <a:rPr lang="zh-TW" altLang="en-US" smtClean="0"/>
              <a:t>‹#›</a:t>
            </a:fld>
            <a:endParaRPr lang="zh-TW" altLang="en-US"/>
          </a:p>
        </p:txBody>
      </p:sp>
    </p:spTree>
    <p:extLst>
      <p:ext uri="{BB962C8B-B14F-4D97-AF65-F5344CB8AC3E}">
        <p14:creationId xmlns:p14="http://schemas.microsoft.com/office/powerpoint/2010/main" val="1912755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62C83AB5-B99F-4C01-B0E9-7814B9031D46}" type="datetimeFigureOut">
              <a:rPr lang="zh-TW" altLang="en-US" smtClean="0"/>
              <a:t>2020/9/24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587A924-4F0D-43B1-A831-B0CA9398724F}" type="slidenum">
              <a:rPr lang="zh-TW" altLang="en-US" smtClean="0"/>
              <a:t>‹#›</a:t>
            </a:fld>
            <a:endParaRPr lang="zh-TW" altLang="en-US"/>
          </a:p>
        </p:txBody>
      </p:sp>
    </p:spTree>
    <p:extLst>
      <p:ext uri="{BB962C8B-B14F-4D97-AF65-F5344CB8AC3E}">
        <p14:creationId xmlns:p14="http://schemas.microsoft.com/office/powerpoint/2010/main" val="161997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62C83AB5-B99F-4C01-B0E9-7814B9031D46}" type="datetimeFigureOut">
              <a:rPr lang="zh-TW" altLang="en-US" smtClean="0"/>
              <a:t>2020/9/24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587A924-4F0D-43B1-A831-B0CA9398724F}" type="slidenum">
              <a:rPr lang="zh-TW" altLang="en-US" smtClean="0"/>
              <a:t>‹#›</a:t>
            </a:fld>
            <a:endParaRPr lang="zh-TW" altLang="en-US"/>
          </a:p>
        </p:txBody>
      </p:sp>
    </p:spTree>
    <p:extLst>
      <p:ext uri="{BB962C8B-B14F-4D97-AF65-F5344CB8AC3E}">
        <p14:creationId xmlns:p14="http://schemas.microsoft.com/office/powerpoint/2010/main" val="278762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62C83AB5-B99F-4C01-B0E9-7814B9031D46}" type="datetimeFigureOut">
              <a:rPr lang="zh-TW" altLang="en-US" smtClean="0"/>
              <a:t>2020/9/24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587A924-4F0D-43B1-A831-B0CA9398724F}" type="slidenum">
              <a:rPr lang="zh-TW" altLang="en-US" smtClean="0"/>
              <a:t>‹#›</a:t>
            </a:fld>
            <a:endParaRPr lang="zh-TW" altLang="en-US"/>
          </a:p>
        </p:txBody>
      </p:sp>
    </p:spTree>
    <p:extLst>
      <p:ext uri="{BB962C8B-B14F-4D97-AF65-F5344CB8AC3E}">
        <p14:creationId xmlns:p14="http://schemas.microsoft.com/office/powerpoint/2010/main" val="37931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2C83AB5-B99F-4C01-B0E9-7814B9031D46}" type="datetimeFigureOut">
              <a:rPr lang="zh-TW" altLang="en-US" smtClean="0"/>
              <a:t>2020/9/24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587A924-4F0D-43B1-A831-B0CA9398724F}" type="slidenum">
              <a:rPr lang="zh-TW" altLang="en-US" smtClean="0"/>
              <a:t>‹#›</a:t>
            </a:fld>
            <a:endParaRPr lang="zh-TW" altLang="en-US"/>
          </a:p>
        </p:txBody>
      </p:sp>
    </p:spTree>
    <p:extLst>
      <p:ext uri="{BB962C8B-B14F-4D97-AF65-F5344CB8AC3E}">
        <p14:creationId xmlns:p14="http://schemas.microsoft.com/office/powerpoint/2010/main" val="397536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62C83AB5-B99F-4C01-B0E9-7814B9031D46}" type="datetimeFigureOut">
              <a:rPr lang="zh-TW" altLang="en-US" smtClean="0"/>
              <a:t>2020/9/24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587A924-4F0D-43B1-A831-B0CA9398724F}" type="slidenum">
              <a:rPr lang="zh-TW" altLang="en-US" smtClean="0"/>
              <a:t>‹#›</a:t>
            </a:fld>
            <a:endParaRPr lang="zh-TW" altLang="en-US"/>
          </a:p>
        </p:txBody>
      </p:sp>
    </p:spTree>
    <p:extLst>
      <p:ext uri="{BB962C8B-B14F-4D97-AF65-F5344CB8AC3E}">
        <p14:creationId xmlns:p14="http://schemas.microsoft.com/office/powerpoint/2010/main" val="1475816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62C83AB5-B99F-4C01-B0E9-7814B9031D46}" type="datetimeFigureOut">
              <a:rPr lang="zh-TW" altLang="en-US" smtClean="0"/>
              <a:t>2020/9/24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587A924-4F0D-43B1-A831-B0CA9398724F}" type="slidenum">
              <a:rPr lang="zh-TW" altLang="en-US" smtClean="0"/>
              <a:t>‹#›</a:t>
            </a:fld>
            <a:endParaRPr lang="zh-TW" altLang="en-US"/>
          </a:p>
        </p:txBody>
      </p:sp>
    </p:spTree>
    <p:extLst>
      <p:ext uri="{BB962C8B-B14F-4D97-AF65-F5344CB8AC3E}">
        <p14:creationId xmlns:p14="http://schemas.microsoft.com/office/powerpoint/2010/main" val="4258568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83AB5-B99F-4C01-B0E9-7814B9031D46}" type="datetimeFigureOut">
              <a:rPr lang="zh-TW" altLang="en-US" smtClean="0"/>
              <a:t>2020/9/24</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7A924-4F0D-43B1-A831-B0CA9398724F}" type="slidenum">
              <a:rPr lang="zh-TW" altLang="en-US" smtClean="0"/>
              <a:t>‹#›</a:t>
            </a:fld>
            <a:endParaRPr lang="zh-TW" altLang="en-US"/>
          </a:p>
        </p:txBody>
      </p:sp>
    </p:spTree>
    <p:extLst>
      <p:ext uri="{BB962C8B-B14F-4D97-AF65-F5344CB8AC3E}">
        <p14:creationId xmlns:p14="http://schemas.microsoft.com/office/powerpoint/2010/main" val="1619376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t\Desktop\KTNET\【 Sourse 】\KT授權圖庫\3C\Dollarphotoclub_10155889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5717"/>
          <a:stretch/>
        </p:blipFill>
        <p:spPr bwMode="auto">
          <a:xfrm>
            <a:off x="0" y="1"/>
            <a:ext cx="12191999" cy="6858000"/>
          </a:xfrm>
          <a:prstGeom prst="rect">
            <a:avLst/>
          </a:prstGeom>
          <a:solidFill>
            <a:schemeClr val="accent1">
              <a:alpha val="42000"/>
            </a:schemeClr>
          </a:solidFill>
        </p:spPr>
      </p:pic>
      <p:sp>
        <p:nvSpPr>
          <p:cNvPr id="14" name="Rectangle 22">
            <a:extLst>
              <a:ext uri="{FF2B5EF4-FFF2-40B4-BE49-F238E27FC236}">
                <a16:creationId xmlns:a16="http://schemas.microsoft.com/office/drawing/2014/main" id="{5CC4E829-C98C-406A-899E-9DF9815FA231}"/>
              </a:ext>
            </a:extLst>
          </p:cNvPr>
          <p:cNvSpPr/>
          <p:nvPr/>
        </p:nvSpPr>
        <p:spPr>
          <a:xfrm>
            <a:off x="5044136" y="1"/>
            <a:ext cx="6423964" cy="6858000"/>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2">
            <a:extLst>
              <a:ext uri="{FF2B5EF4-FFF2-40B4-BE49-F238E27FC236}">
                <a16:creationId xmlns:a16="http://schemas.microsoft.com/office/drawing/2014/main" id="{5CC4E829-C98C-406A-899E-9DF9815FA231}"/>
              </a:ext>
            </a:extLst>
          </p:cNvPr>
          <p:cNvSpPr/>
          <p:nvPr/>
        </p:nvSpPr>
        <p:spPr>
          <a:xfrm>
            <a:off x="611836" y="0"/>
            <a:ext cx="10856264" cy="6858000"/>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22">
            <a:extLst>
              <a:ext uri="{FF2B5EF4-FFF2-40B4-BE49-F238E27FC236}">
                <a16:creationId xmlns:a16="http://schemas.microsoft.com/office/drawing/2014/main" id="{5CC4E829-C98C-406A-899E-9DF9815FA231}"/>
              </a:ext>
            </a:extLst>
          </p:cNvPr>
          <p:cNvSpPr/>
          <p:nvPr/>
        </p:nvSpPr>
        <p:spPr>
          <a:xfrm>
            <a:off x="611836" y="1"/>
            <a:ext cx="4432300" cy="6858000"/>
          </a:xfrm>
          <a:prstGeom prst="rect">
            <a:avLst/>
          </a:prstGeom>
          <a:solidFill>
            <a:schemeClr val="accent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C:\Users\kt\Desktop\包裝必放\TMS LOGO\TMS透明_200x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570" y="1826587"/>
            <a:ext cx="3204831" cy="3204828"/>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8" name="標題 1"/>
          <p:cNvSpPr txBox="1">
            <a:spLocks/>
          </p:cNvSpPr>
          <p:nvPr/>
        </p:nvSpPr>
        <p:spPr bwMode="auto">
          <a:xfrm>
            <a:off x="5410201" y="2162174"/>
            <a:ext cx="5025888"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zh-TW" altLang="en-US" sz="7200" b="1" dirty="0" smtClean="0">
                <a:solidFill>
                  <a:schemeClr val="bg1"/>
                </a:solidFill>
                <a:latin typeface="Microsoft YaHei" pitchFamily="34" charset="-122"/>
                <a:ea typeface="Microsoft YaHei" pitchFamily="34" charset="-122"/>
              </a:rPr>
              <a:t>全方位</a:t>
            </a:r>
            <a:endParaRPr lang="en-US" altLang="zh-TW" sz="7200" b="1" dirty="0" smtClean="0">
              <a:solidFill>
                <a:schemeClr val="bg1"/>
              </a:solidFill>
              <a:latin typeface="Microsoft YaHei" pitchFamily="34" charset="-122"/>
              <a:ea typeface="Microsoft YaHei" pitchFamily="34" charset="-122"/>
            </a:endParaRPr>
          </a:p>
          <a:p>
            <a:r>
              <a:rPr lang="zh-TW" altLang="en-US" sz="7200" b="1" dirty="0" smtClean="0">
                <a:solidFill>
                  <a:schemeClr val="bg1"/>
                </a:solidFill>
                <a:latin typeface="Microsoft YaHei" pitchFamily="34" charset="-122"/>
                <a:ea typeface="Microsoft YaHei" pitchFamily="34" charset="-122"/>
              </a:rPr>
              <a:t>整合</a:t>
            </a:r>
            <a:r>
              <a:rPr lang="zh-TW" altLang="en-US" sz="7200" b="1" dirty="0">
                <a:solidFill>
                  <a:schemeClr val="bg1"/>
                </a:solidFill>
                <a:latin typeface="Microsoft YaHei" pitchFamily="34" charset="-122"/>
                <a:ea typeface="Microsoft YaHei" pitchFamily="34" charset="-122"/>
              </a:rPr>
              <a:t>系統</a:t>
            </a:r>
          </a:p>
        </p:txBody>
      </p:sp>
      <p:sp>
        <p:nvSpPr>
          <p:cNvPr id="2" name="矩形 1"/>
          <p:cNvSpPr/>
          <p:nvPr/>
        </p:nvSpPr>
        <p:spPr>
          <a:xfrm>
            <a:off x="9769610" y="0"/>
            <a:ext cx="2422390" cy="2422390"/>
          </a:xfrm>
          <a:custGeom>
            <a:avLst/>
            <a:gdLst>
              <a:gd name="connsiteX0" fmla="*/ 0 w 1739900"/>
              <a:gd name="connsiteY0" fmla="*/ 0 h 1739900"/>
              <a:gd name="connsiteX1" fmla="*/ 1739900 w 1739900"/>
              <a:gd name="connsiteY1" fmla="*/ 0 h 1739900"/>
              <a:gd name="connsiteX2" fmla="*/ 1739900 w 1739900"/>
              <a:gd name="connsiteY2" fmla="*/ 1739900 h 1739900"/>
              <a:gd name="connsiteX3" fmla="*/ 0 w 1739900"/>
              <a:gd name="connsiteY3" fmla="*/ 1739900 h 1739900"/>
              <a:gd name="connsiteX4" fmla="*/ 0 w 1739900"/>
              <a:gd name="connsiteY4" fmla="*/ 0 h 1739900"/>
              <a:gd name="connsiteX0" fmla="*/ 0 w 1739900"/>
              <a:gd name="connsiteY0" fmla="*/ 0 h 1739900"/>
              <a:gd name="connsiteX1" fmla="*/ 1739900 w 1739900"/>
              <a:gd name="connsiteY1" fmla="*/ 0 h 1739900"/>
              <a:gd name="connsiteX2" fmla="*/ 1739900 w 1739900"/>
              <a:gd name="connsiteY2" fmla="*/ 1739900 h 1739900"/>
              <a:gd name="connsiteX3" fmla="*/ 1727200 w 1739900"/>
              <a:gd name="connsiteY3" fmla="*/ 1739900 h 1739900"/>
              <a:gd name="connsiteX4" fmla="*/ 0 w 1739900"/>
              <a:gd name="connsiteY4" fmla="*/ 0 h 173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900" h="1739900">
                <a:moveTo>
                  <a:pt x="0" y="0"/>
                </a:moveTo>
                <a:lnTo>
                  <a:pt x="1739900" y="0"/>
                </a:lnTo>
                <a:lnTo>
                  <a:pt x="1739900" y="1739900"/>
                </a:lnTo>
                <a:lnTo>
                  <a:pt x="1727200" y="17399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10775024" y="136786"/>
            <a:ext cx="1229825" cy="1107996"/>
          </a:xfrm>
          <a:prstGeom prst="rect">
            <a:avLst/>
          </a:prstGeom>
          <a:effectLst>
            <a:outerShdw blurRad="127000" dist="38100" dir="2700000" algn="tl" rotWithShape="0">
              <a:prstClr val="black">
                <a:alpha val="40000"/>
              </a:prstClr>
            </a:outerShdw>
          </a:effectLst>
        </p:spPr>
        <p:txBody>
          <a:bodyPr wrap="none">
            <a:spAutoFit/>
          </a:bodyPr>
          <a:lstStyle/>
          <a:p>
            <a:pPr algn="ctr"/>
            <a:r>
              <a:rPr lang="en-US" altLang="zh-HK" sz="6600" b="1" dirty="0" smtClean="0">
                <a:solidFill>
                  <a:schemeClr val="bg1"/>
                </a:solidFill>
                <a:latin typeface="Microsoft YaHei" pitchFamily="34" charset="-122"/>
                <a:ea typeface="Microsoft YaHei" pitchFamily="34" charset="-122"/>
              </a:rPr>
              <a:t>03</a:t>
            </a:r>
            <a:endParaRPr lang="zh-TW" altLang="en-US" sz="6600" b="1" dirty="0">
              <a:solidFill>
                <a:schemeClr val="bg1"/>
              </a:solidFill>
              <a:latin typeface="Microsoft YaHei" pitchFamily="34" charset="-122"/>
              <a:ea typeface="Microsoft YaHei" pitchFamily="34" charset="-122"/>
            </a:endParaRPr>
          </a:p>
        </p:txBody>
      </p:sp>
      <p:sp>
        <p:nvSpPr>
          <p:cNvPr id="20" name="矩形 19"/>
          <p:cNvSpPr/>
          <p:nvPr/>
        </p:nvSpPr>
        <p:spPr>
          <a:xfrm>
            <a:off x="10856316" y="1086622"/>
            <a:ext cx="1132553" cy="523220"/>
          </a:xfrm>
          <a:prstGeom prst="rect">
            <a:avLst/>
          </a:prstGeom>
          <a:effectLst>
            <a:outerShdw blurRad="127000" dist="38100" dir="2700000" algn="tl" rotWithShape="0">
              <a:prstClr val="black">
                <a:alpha val="40000"/>
              </a:prstClr>
            </a:outerShdw>
          </a:effectLst>
        </p:spPr>
        <p:txBody>
          <a:bodyPr wrap="none">
            <a:spAutoFit/>
          </a:bodyPr>
          <a:lstStyle/>
          <a:p>
            <a:pPr algn="ctr"/>
            <a:r>
              <a:rPr lang="en-US" altLang="zh-HK" sz="2800" b="1" dirty="0" smtClean="0">
                <a:solidFill>
                  <a:schemeClr val="bg1"/>
                </a:solidFill>
                <a:latin typeface="Microsoft YaHei" pitchFamily="34" charset="-122"/>
                <a:ea typeface="Microsoft YaHei" pitchFamily="34" charset="-122"/>
              </a:rPr>
              <a:t>PART</a:t>
            </a:r>
            <a:endParaRPr lang="zh-TW" altLang="en-US" sz="2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3505099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3" name="投影片編號版面配置區 3"/>
          <p:cNvSpPr txBox="1">
            <a:spLocks/>
          </p:cNvSpPr>
          <p:nvPr/>
        </p:nvSpPr>
        <p:spPr>
          <a:xfrm>
            <a:off x="9114910" y="6356350"/>
            <a:ext cx="27432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1200" kern="1200">
                <a:solidFill>
                  <a:schemeClr val="tx1">
                    <a:tint val="75000"/>
                  </a:schemeClr>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defRPr/>
            </a:pPr>
            <a:fld id="{FB982C3E-7FF8-43DB-A4AA-0ED77E83C6C2}" type="slidenum">
              <a:rPr lang="zh-TW" altLang="en-US" smtClean="0">
                <a:solidFill>
                  <a:schemeClr val="tx1">
                    <a:lumMod val="85000"/>
                    <a:lumOff val="15000"/>
                  </a:schemeClr>
                </a:solidFill>
                <a:latin typeface="Microsoft YaHei" pitchFamily="34" charset="-122"/>
                <a:ea typeface="Microsoft YaHei" pitchFamily="34" charset="-122"/>
              </a:rPr>
              <a:pPr>
                <a:defRPr/>
              </a:pPr>
              <a:t>10</a:t>
            </a:fld>
            <a:endParaRPr lang="en-US" altLang="zh-TW" dirty="0">
              <a:solidFill>
                <a:schemeClr val="tx1">
                  <a:lumMod val="85000"/>
                  <a:lumOff val="15000"/>
                </a:schemeClr>
              </a:solidFill>
              <a:latin typeface="Microsoft YaHei" pitchFamily="34" charset="-122"/>
              <a:ea typeface="Microsoft YaHei" pitchFamily="34" charset="-122"/>
            </a:endParaRPr>
          </a:p>
        </p:txBody>
      </p:sp>
    </p:spTree>
    <p:extLst>
      <p:ext uri="{BB962C8B-B14F-4D97-AF65-F5344CB8AC3E}">
        <p14:creationId xmlns:p14="http://schemas.microsoft.com/office/powerpoint/2010/main" val="3544421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4" name="投影片編號版面配置區 3"/>
          <p:cNvSpPr txBox="1">
            <a:spLocks/>
          </p:cNvSpPr>
          <p:nvPr/>
        </p:nvSpPr>
        <p:spPr>
          <a:xfrm>
            <a:off x="9114910" y="6356350"/>
            <a:ext cx="27432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1200" kern="1200">
                <a:solidFill>
                  <a:schemeClr val="tx1">
                    <a:tint val="75000"/>
                  </a:schemeClr>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defRPr/>
            </a:pPr>
            <a:fld id="{FB982C3E-7FF8-43DB-A4AA-0ED77E83C6C2}" type="slidenum">
              <a:rPr lang="zh-TW" altLang="en-US" smtClean="0">
                <a:solidFill>
                  <a:schemeClr val="tx1">
                    <a:lumMod val="85000"/>
                    <a:lumOff val="15000"/>
                  </a:schemeClr>
                </a:solidFill>
                <a:latin typeface="Microsoft YaHei" pitchFamily="34" charset="-122"/>
                <a:ea typeface="Microsoft YaHei" pitchFamily="34" charset="-122"/>
              </a:rPr>
              <a:pPr>
                <a:defRPr/>
              </a:pPr>
              <a:t>11</a:t>
            </a:fld>
            <a:endParaRPr lang="en-US" altLang="zh-TW" dirty="0">
              <a:solidFill>
                <a:schemeClr val="tx1">
                  <a:lumMod val="85000"/>
                  <a:lumOff val="15000"/>
                </a:schemeClr>
              </a:solidFill>
              <a:latin typeface="Microsoft YaHei" pitchFamily="34" charset="-122"/>
              <a:ea typeface="Microsoft YaHei" pitchFamily="34" charset="-122"/>
            </a:endParaRPr>
          </a:p>
        </p:txBody>
      </p:sp>
    </p:spTree>
    <p:extLst>
      <p:ext uri="{BB962C8B-B14F-4D97-AF65-F5344CB8AC3E}">
        <p14:creationId xmlns:p14="http://schemas.microsoft.com/office/powerpoint/2010/main" val="2367066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圖片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3"/>
          <p:cNvSpPr txBox="1">
            <a:spLocks/>
          </p:cNvSpPr>
          <p:nvPr/>
        </p:nvSpPr>
        <p:spPr>
          <a:xfrm>
            <a:off x="9114910" y="6356350"/>
            <a:ext cx="27432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1200" kern="1200">
                <a:solidFill>
                  <a:schemeClr val="tx1">
                    <a:tint val="75000"/>
                  </a:schemeClr>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defRPr/>
            </a:pPr>
            <a:fld id="{FB982C3E-7FF8-43DB-A4AA-0ED77E83C6C2}" type="slidenum">
              <a:rPr lang="zh-TW" altLang="en-US" smtClean="0">
                <a:solidFill>
                  <a:schemeClr val="tx1">
                    <a:lumMod val="85000"/>
                    <a:lumOff val="15000"/>
                  </a:schemeClr>
                </a:solidFill>
                <a:latin typeface="Microsoft YaHei" pitchFamily="34" charset="-122"/>
                <a:ea typeface="Microsoft YaHei" pitchFamily="34" charset="-122"/>
              </a:rPr>
              <a:pPr>
                <a:defRPr/>
              </a:pPr>
              <a:t>12</a:t>
            </a:fld>
            <a:endParaRPr lang="en-US" altLang="zh-TW" dirty="0">
              <a:solidFill>
                <a:schemeClr val="tx1">
                  <a:lumMod val="85000"/>
                  <a:lumOff val="15000"/>
                </a:schemeClr>
              </a:solidFill>
              <a:latin typeface="Microsoft YaHei" pitchFamily="34" charset="-122"/>
              <a:ea typeface="Microsoft YaHei" pitchFamily="34" charset="-122"/>
            </a:endParaRPr>
          </a:p>
        </p:txBody>
      </p:sp>
    </p:spTree>
    <p:extLst>
      <p:ext uri="{BB962C8B-B14F-4D97-AF65-F5344CB8AC3E}">
        <p14:creationId xmlns:p14="http://schemas.microsoft.com/office/powerpoint/2010/main" val="4216218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KTNET廣鐸\KT全製作\★ TMS相關 ★\TMS獲利王簡報_ERP進銷存會計_20191112\PNG\TMS獲利王簡介-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191999" cy="6858694"/>
          </a:xfrm>
          <a:prstGeom prst="rect">
            <a:avLst/>
          </a:prstGeom>
          <a:noFill/>
          <a:extLst>
            <a:ext uri="{909E8E84-426E-40DD-AFC4-6F175D3DCCD1}">
              <a14:hiddenFill xmlns:a14="http://schemas.microsoft.com/office/drawing/2010/main">
                <a:solidFill>
                  <a:srgbClr val="FFFFFF"/>
                </a:solidFill>
              </a14:hiddenFill>
            </a:ext>
          </a:extLst>
        </p:spPr>
      </p:pic>
      <p:sp>
        <p:nvSpPr>
          <p:cNvPr id="3" name="投影片編號版面配置區 3"/>
          <p:cNvSpPr txBox="1">
            <a:spLocks/>
          </p:cNvSpPr>
          <p:nvPr/>
        </p:nvSpPr>
        <p:spPr>
          <a:xfrm>
            <a:off x="9114910" y="6356350"/>
            <a:ext cx="27432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1200" kern="1200">
                <a:solidFill>
                  <a:schemeClr val="tx1">
                    <a:tint val="75000"/>
                  </a:schemeClr>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defRPr/>
            </a:pPr>
            <a:fld id="{FB982C3E-7FF8-43DB-A4AA-0ED77E83C6C2}" type="slidenum">
              <a:rPr lang="zh-TW" altLang="en-US" smtClean="0">
                <a:solidFill>
                  <a:schemeClr val="tx1">
                    <a:lumMod val="85000"/>
                    <a:lumOff val="15000"/>
                  </a:schemeClr>
                </a:solidFill>
                <a:latin typeface="Microsoft YaHei" pitchFamily="34" charset="-122"/>
                <a:ea typeface="Microsoft YaHei" pitchFamily="34" charset="-122"/>
              </a:rPr>
              <a:pPr>
                <a:defRPr/>
              </a:pPr>
              <a:t>13</a:t>
            </a:fld>
            <a:endParaRPr lang="en-US" altLang="zh-TW" dirty="0">
              <a:solidFill>
                <a:schemeClr val="tx1">
                  <a:lumMod val="85000"/>
                  <a:lumOff val="15000"/>
                </a:schemeClr>
              </a:solidFill>
              <a:latin typeface="Microsoft YaHei" pitchFamily="34" charset="-122"/>
              <a:ea typeface="Microsoft YaHei" pitchFamily="34" charset="-122"/>
            </a:endParaRPr>
          </a:p>
        </p:txBody>
      </p:sp>
    </p:spTree>
    <p:extLst>
      <p:ext uri="{BB962C8B-B14F-4D97-AF65-F5344CB8AC3E}">
        <p14:creationId xmlns:p14="http://schemas.microsoft.com/office/powerpoint/2010/main" val="579384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3" name="投影片編號版面配置區 3"/>
          <p:cNvSpPr txBox="1">
            <a:spLocks/>
          </p:cNvSpPr>
          <p:nvPr/>
        </p:nvSpPr>
        <p:spPr>
          <a:xfrm>
            <a:off x="9114910" y="6356350"/>
            <a:ext cx="27432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1200" kern="1200">
                <a:solidFill>
                  <a:schemeClr val="tx1">
                    <a:tint val="75000"/>
                  </a:schemeClr>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defRPr/>
            </a:pPr>
            <a:fld id="{FB982C3E-7FF8-43DB-A4AA-0ED77E83C6C2}" type="slidenum">
              <a:rPr lang="zh-TW" altLang="en-US" smtClean="0">
                <a:solidFill>
                  <a:schemeClr val="tx1">
                    <a:lumMod val="85000"/>
                    <a:lumOff val="15000"/>
                  </a:schemeClr>
                </a:solidFill>
                <a:latin typeface="Microsoft YaHei" pitchFamily="34" charset="-122"/>
                <a:ea typeface="Microsoft YaHei" pitchFamily="34" charset="-122"/>
              </a:rPr>
              <a:pPr>
                <a:defRPr/>
              </a:pPr>
              <a:t>14</a:t>
            </a:fld>
            <a:endParaRPr lang="en-US" altLang="zh-TW" dirty="0">
              <a:solidFill>
                <a:schemeClr val="tx1">
                  <a:lumMod val="85000"/>
                  <a:lumOff val="15000"/>
                </a:schemeClr>
              </a:solidFill>
              <a:latin typeface="Microsoft YaHei" pitchFamily="34" charset="-122"/>
              <a:ea typeface="Microsoft YaHei" pitchFamily="34" charset="-122"/>
            </a:endParaRPr>
          </a:p>
        </p:txBody>
      </p:sp>
    </p:spTree>
    <p:extLst>
      <p:ext uri="{BB962C8B-B14F-4D97-AF65-F5344CB8AC3E}">
        <p14:creationId xmlns:p14="http://schemas.microsoft.com/office/powerpoint/2010/main" val="4066869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www.tmserp.com.tw/images/line_AD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466725"/>
            <a:ext cx="6072186" cy="6072187"/>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651418" y="1035707"/>
            <a:ext cx="4796882" cy="1015663"/>
          </a:xfrm>
          <a:prstGeom prst="rect">
            <a:avLst/>
          </a:prstGeom>
          <a:noFill/>
        </p:spPr>
        <p:txBody>
          <a:bodyPr wrap="square" rtlCol="0">
            <a:spAutoFit/>
          </a:bodyPr>
          <a:lstStyle/>
          <a:p>
            <a:r>
              <a:rPr lang="zh-TW" altLang="en-US" sz="2000" b="1" dirty="0" smtClean="0">
                <a:latin typeface="Microsoft YaHei" pitchFamily="34" charset="-122"/>
                <a:ea typeface="Microsoft YaHei" pitchFamily="34" charset="-122"/>
              </a:rPr>
              <a:t>提供</a:t>
            </a:r>
            <a:r>
              <a:rPr lang="en-US" altLang="zh-TW" sz="2000" b="1" dirty="0" smtClean="0">
                <a:latin typeface="Microsoft YaHei" pitchFamily="34" charset="-122"/>
                <a:ea typeface="Microsoft YaHei" pitchFamily="34" charset="-122"/>
              </a:rPr>
              <a:t>API</a:t>
            </a:r>
            <a:r>
              <a:rPr lang="zh-TW" altLang="en-US" sz="2000" b="1" dirty="0">
                <a:latin typeface="Microsoft YaHei" pitchFamily="34" charset="-122"/>
                <a:ea typeface="Microsoft YaHei" pitchFamily="34" charset="-122"/>
              </a:rPr>
              <a:t>電商平台，蝦皮拍賣、蝦皮商城</a:t>
            </a:r>
            <a:r>
              <a:rPr lang="zh-TW" altLang="en-US" sz="2000" b="1" dirty="0" smtClean="0">
                <a:latin typeface="Microsoft YaHei" pitchFamily="34" charset="-122"/>
                <a:ea typeface="Microsoft YaHei" pitchFamily="34" charset="-122"/>
              </a:rPr>
              <a:t>、</a:t>
            </a:r>
            <a:endParaRPr lang="en-US" altLang="zh-TW" sz="2000" b="1" dirty="0" smtClean="0">
              <a:latin typeface="Microsoft YaHei" pitchFamily="34" charset="-122"/>
              <a:ea typeface="Microsoft YaHei" pitchFamily="34" charset="-122"/>
            </a:endParaRPr>
          </a:p>
          <a:p>
            <a:r>
              <a:rPr lang="en-US" altLang="zh-TW" sz="2000" b="1" dirty="0" err="1" smtClean="0">
                <a:latin typeface="Microsoft YaHei" pitchFamily="34" charset="-122"/>
                <a:ea typeface="Microsoft YaHei" pitchFamily="34" charset="-122"/>
              </a:rPr>
              <a:t>momo</a:t>
            </a:r>
            <a:r>
              <a:rPr lang="zh-TW" altLang="en-US" sz="2000" b="1" dirty="0" smtClean="0">
                <a:latin typeface="Microsoft YaHei" pitchFamily="34" charset="-122"/>
                <a:ea typeface="Microsoft YaHei" pitchFamily="34" charset="-122"/>
              </a:rPr>
              <a:t>、</a:t>
            </a:r>
            <a:r>
              <a:rPr lang="zh-TW" altLang="en-US" sz="2000" b="1" dirty="0">
                <a:latin typeface="Microsoft YaHei" pitchFamily="34" charset="-122"/>
                <a:ea typeface="Microsoft YaHei" pitchFamily="34" charset="-122"/>
              </a:rPr>
              <a:t>露天</a:t>
            </a:r>
            <a:r>
              <a:rPr lang="zh-TW" altLang="en-US" sz="2000" b="1" dirty="0">
                <a:latin typeface="Microsoft YaHei" pitchFamily="34" charset="-122"/>
                <a:ea typeface="Microsoft YaHei" pitchFamily="34" charset="-122"/>
              </a:rPr>
              <a:t>、</a:t>
            </a:r>
            <a:r>
              <a:rPr lang="en-US" altLang="zh-TW" sz="2000" b="1" dirty="0">
                <a:latin typeface="Microsoft YaHei" pitchFamily="34" charset="-122"/>
                <a:ea typeface="Microsoft YaHei" pitchFamily="34" charset="-122"/>
              </a:rPr>
              <a:t>YAHOO </a:t>
            </a:r>
            <a:r>
              <a:rPr lang="zh-TW" altLang="en-US" sz="2000" b="1" dirty="0">
                <a:latin typeface="Microsoft YaHei" pitchFamily="34" charset="-122"/>
                <a:ea typeface="Microsoft YaHei" pitchFamily="34" charset="-122"/>
              </a:rPr>
              <a:t>、</a:t>
            </a:r>
            <a:r>
              <a:rPr lang="en-US" altLang="zh-TW" sz="2000" b="1" dirty="0" smtClean="0">
                <a:latin typeface="Microsoft YaHei" pitchFamily="34" charset="-122"/>
                <a:ea typeface="Microsoft YaHei" pitchFamily="34" charset="-122"/>
              </a:rPr>
              <a:t>91APP</a:t>
            </a:r>
            <a:r>
              <a:rPr lang="zh-TW" altLang="en-US" sz="2000" b="1" dirty="0" smtClean="0">
                <a:latin typeface="Microsoft YaHei" pitchFamily="34" charset="-122"/>
                <a:ea typeface="Microsoft YaHei" pitchFamily="34" charset="-122"/>
              </a:rPr>
              <a:t>訂單</a:t>
            </a:r>
            <a:endParaRPr lang="en-US" altLang="zh-TW" sz="2000" b="1" dirty="0" smtClean="0">
              <a:latin typeface="Microsoft YaHei" pitchFamily="34" charset="-122"/>
              <a:ea typeface="Microsoft YaHei" pitchFamily="34" charset="-122"/>
            </a:endParaRPr>
          </a:p>
          <a:p>
            <a:r>
              <a:rPr lang="zh-TW" altLang="en-US" sz="2000" b="1" dirty="0" smtClean="0">
                <a:latin typeface="Microsoft YaHei" pitchFamily="34" charset="-122"/>
                <a:ea typeface="Microsoft YaHei" pitchFamily="34" charset="-122"/>
              </a:rPr>
              <a:t>及庫存</a:t>
            </a:r>
            <a:r>
              <a:rPr lang="zh-TW" altLang="en-US" sz="2000" b="1" dirty="0">
                <a:latin typeface="Microsoft YaHei" pitchFamily="34" charset="-122"/>
                <a:ea typeface="Microsoft YaHei" pitchFamily="34" charset="-122"/>
              </a:rPr>
              <a:t>同步</a:t>
            </a:r>
            <a:r>
              <a:rPr lang="en-US" altLang="zh-TW" sz="2000" b="1" dirty="0">
                <a:latin typeface="Microsoft YaHei" pitchFamily="34" charset="-122"/>
                <a:ea typeface="Microsoft YaHei" pitchFamily="34" charset="-122"/>
              </a:rPr>
              <a:t>ERP</a:t>
            </a:r>
            <a:r>
              <a:rPr lang="zh-TW" altLang="en-US" sz="2000" b="1" dirty="0" smtClean="0">
                <a:latin typeface="Microsoft YaHei" pitchFamily="34" charset="-122"/>
                <a:ea typeface="Microsoft YaHei" pitchFamily="34" charset="-122"/>
              </a:rPr>
              <a:t>功能</a:t>
            </a:r>
            <a:endParaRPr lang="zh-TW" altLang="en-US" sz="2000" b="1" dirty="0">
              <a:latin typeface="Microsoft YaHei" pitchFamily="34" charset="-122"/>
              <a:ea typeface="Microsoft YaHei" pitchFamily="34" charset="-122"/>
            </a:endParaRPr>
          </a:p>
        </p:txBody>
      </p:sp>
      <p:sp>
        <p:nvSpPr>
          <p:cNvPr id="5" name="投影片編號版面配置區 3"/>
          <p:cNvSpPr txBox="1">
            <a:spLocks/>
          </p:cNvSpPr>
          <p:nvPr/>
        </p:nvSpPr>
        <p:spPr>
          <a:xfrm>
            <a:off x="9114910" y="6356350"/>
            <a:ext cx="27432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1200" kern="1200">
                <a:solidFill>
                  <a:schemeClr val="tx1">
                    <a:tint val="75000"/>
                  </a:schemeClr>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defRPr/>
            </a:pPr>
            <a:fld id="{FB982C3E-7FF8-43DB-A4AA-0ED77E83C6C2}" type="slidenum">
              <a:rPr lang="zh-TW" altLang="en-US" smtClean="0">
                <a:solidFill>
                  <a:schemeClr val="tx1">
                    <a:lumMod val="85000"/>
                    <a:lumOff val="15000"/>
                  </a:schemeClr>
                </a:solidFill>
                <a:latin typeface="Microsoft YaHei" pitchFamily="34" charset="-122"/>
                <a:ea typeface="Microsoft YaHei" pitchFamily="34" charset="-122"/>
              </a:rPr>
              <a:pPr>
                <a:defRPr/>
              </a:pPr>
              <a:t>15</a:t>
            </a:fld>
            <a:endParaRPr lang="en-US" altLang="zh-TW" dirty="0">
              <a:solidFill>
                <a:schemeClr val="tx1">
                  <a:lumMod val="85000"/>
                  <a:lumOff val="15000"/>
                </a:schemeClr>
              </a:solidFill>
              <a:latin typeface="Microsoft YaHei" pitchFamily="34" charset="-122"/>
              <a:ea typeface="Microsoft YaHei" pitchFamily="34" charset="-122"/>
            </a:endParaRPr>
          </a:p>
        </p:txBody>
      </p:sp>
      <p:sp>
        <p:nvSpPr>
          <p:cNvPr id="2" name="矩形 1"/>
          <p:cNvSpPr/>
          <p:nvPr/>
        </p:nvSpPr>
        <p:spPr>
          <a:xfrm>
            <a:off x="651418" y="442666"/>
            <a:ext cx="4594528" cy="584775"/>
          </a:xfrm>
          <a:prstGeom prst="rect">
            <a:avLst/>
          </a:prstGeom>
        </p:spPr>
        <p:txBody>
          <a:bodyPr wrap="none">
            <a:spAutoFit/>
          </a:bodyPr>
          <a:lstStyle/>
          <a:p>
            <a:r>
              <a:rPr lang="zh-TW" altLang="en-US" sz="3200" b="1" dirty="0">
                <a:solidFill>
                  <a:schemeClr val="accent1"/>
                </a:solidFill>
                <a:latin typeface="Microsoft YaHei" pitchFamily="34" charset="-122"/>
                <a:ea typeface="Microsoft YaHei" pitchFamily="34" charset="-122"/>
              </a:rPr>
              <a:t>電商</a:t>
            </a:r>
            <a:r>
              <a:rPr lang="en-US" altLang="zh-TW" sz="3200" b="1" dirty="0">
                <a:solidFill>
                  <a:schemeClr val="accent1"/>
                </a:solidFill>
                <a:latin typeface="Microsoft YaHei" pitchFamily="34" charset="-122"/>
                <a:ea typeface="Microsoft YaHei" pitchFamily="34" charset="-122"/>
              </a:rPr>
              <a:t>API</a:t>
            </a:r>
            <a:r>
              <a:rPr lang="zh-TW" altLang="en-US" sz="3200" b="1" dirty="0">
                <a:solidFill>
                  <a:schemeClr val="accent1"/>
                </a:solidFill>
                <a:latin typeface="Microsoft YaHei" pitchFamily="34" charset="-122"/>
                <a:ea typeface="Microsoft YaHei" pitchFamily="34" charset="-122"/>
              </a:rPr>
              <a:t>串接及庫存同步</a:t>
            </a:r>
            <a:endParaRPr lang="en-US" altLang="zh-TW" sz="3200" b="1" dirty="0">
              <a:solidFill>
                <a:schemeClr val="accent1"/>
              </a:solidFill>
              <a:latin typeface="Microsoft YaHei" pitchFamily="34" charset="-122"/>
              <a:ea typeface="Microsoft YaHei" pitchFamily="34" charset="-122"/>
            </a:endParaRPr>
          </a:p>
        </p:txBody>
      </p:sp>
      <p:pic>
        <p:nvPicPr>
          <p:cNvPr id="1026" name="Picture 2" descr="https://www.tmserp.com.tw/images/tms/sys_treeMap_027.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1418" y="2187574"/>
            <a:ext cx="465309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966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3" name="投影片編號版面配置區 3"/>
          <p:cNvSpPr txBox="1">
            <a:spLocks/>
          </p:cNvSpPr>
          <p:nvPr/>
        </p:nvSpPr>
        <p:spPr>
          <a:xfrm>
            <a:off x="9114910" y="6356350"/>
            <a:ext cx="27432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1200" kern="1200">
                <a:solidFill>
                  <a:schemeClr val="tx1">
                    <a:tint val="75000"/>
                  </a:schemeClr>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defRPr/>
            </a:pPr>
            <a:fld id="{FB982C3E-7FF8-43DB-A4AA-0ED77E83C6C2}" type="slidenum">
              <a:rPr lang="zh-TW" altLang="en-US" smtClean="0">
                <a:solidFill>
                  <a:schemeClr val="tx1">
                    <a:lumMod val="85000"/>
                    <a:lumOff val="15000"/>
                  </a:schemeClr>
                </a:solidFill>
                <a:latin typeface="Microsoft YaHei" pitchFamily="34" charset="-122"/>
                <a:ea typeface="Microsoft YaHei" pitchFamily="34" charset="-122"/>
              </a:rPr>
              <a:pPr>
                <a:defRPr/>
              </a:pPr>
              <a:t>16</a:t>
            </a:fld>
            <a:endParaRPr lang="en-US" altLang="zh-TW" dirty="0">
              <a:solidFill>
                <a:schemeClr val="tx1">
                  <a:lumMod val="85000"/>
                  <a:lumOff val="15000"/>
                </a:schemeClr>
              </a:solidFill>
              <a:latin typeface="Microsoft YaHei" pitchFamily="34" charset="-122"/>
              <a:ea typeface="Microsoft YaHei" pitchFamily="34" charset="-122"/>
            </a:endParaRPr>
          </a:p>
        </p:txBody>
      </p:sp>
    </p:spTree>
    <p:extLst>
      <p:ext uri="{BB962C8B-B14F-4D97-AF65-F5344CB8AC3E}">
        <p14:creationId xmlns:p14="http://schemas.microsoft.com/office/powerpoint/2010/main" val="392649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3" name="投影片編號版面配置區 3"/>
          <p:cNvSpPr txBox="1">
            <a:spLocks/>
          </p:cNvSpPr>
          <p:nvPr/>
        </p:nvSpPr>
        <p:spPr>
          <a:xfrm>
            <a:off x="9114910" y="6356350"/>
            <a:ext cx="27432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1200" kern="1200">
                <a:solidFill>
                  <a:schemeClr val="tx1">
                    <a:tint val="75000"/>
                  </a:schemeClr>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defRPr/>
            </a:pPr>
            <a:fld id="{FB982C3E-7FF8-43DB-A4AA-0ED77E83C6C2}" type="slidenum">
              <a:rPr lang="zh-TW" altLang="en-US" smtClean="0">
                <a:solidFill>
                  <a:schemeClr val="tx1">
                    <a:lumMod val="85000"/>
                    <a:lumOff val="15000"/>
                  </a:schemeClr>
                </a:solidFill>
                <a:latin typeface="Microsoft YaHei" pitchFamily="34" charset="-122"/>
                <a:ea typeface="Microsoft YaHei" pitchFamily="34" charset="-122"/>
              </a:rPr>
              <a:pPr>
                <a:defRPr/>
              </a:pPr>
              <a:t>17</a:t>
            </a:fld>
            <a:endParaRPr lang="en-US" altLang="zh-TW" dirty="0">
              <a:solidFill>
                <a:schemeClr val="tx1">
                  <a:lumMod val="85000"/>
                  <a:lumOff val="15000"/>
                </a:schemeClr>
              </a:solidFill>
              <a:latin typeface="Microsoft YaHei" pitchFamily="34" charset="-122"/>
              <a:ea typeface="Microsoft YaHei" pitchFamily="34" charset="-122"/>
            </a:endParaRPr>
          </a:p>
        </p:txBody>
      </p:sp>
    </p:spTree>
    <p:extLst>
      <p:ext uri="{BB962C8B-B14F-4D97-AF65-F5344CB8AC3E}">
        <p14:creationId xmlns:p14="http://schemas.microsoft.com/office/powerpoint/2010/main" val="1318718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KTNET廣鐸\KT全製作\★ TMS相關 ★\TMS獲利王簡報_ERP進銷存會計_20200622\TMS獲利王簡介-2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695"/>
          </a:xfrm>
          <a:prstGeom prst="rect">
            <a:avLst/>
          </a:prstGeom>
          <a:noFill/>
          <a:extLst>
            <a:ext uri="{909E8E84-426E-40DD-AFC4-6F175D3DCCD1}">
              <a14:hiddenFill xmlns:a14="http://schemas.microsoft.com/office/drawing/2010/main">
                <a:solidFill>
                  <a:srgbClr val="FFFFFF"/>
                </a:solidFill>
              </a14:hiddenFill>
            </a:ext>
          </a:extLst>
        </p:spPr>
      </p:pic>
      <p:sp>
        <p:nvSpPr>
          <p:cNvPr id="5" name="직사각형 66"/>
          <p:cNvSpPr/>
          <p:nvPr/>
        </p:nvSpPr>
        <p:spPr>
          <a:xfrm>
            <a:off x="460786" y="1173514"/>
            <a:ext cx="6155913" cy="830997"/>
          </a:xfrm>
          <a:prstGeom prst="rect">
            <a:avLst/>
          </a:prstGeom>
          <a:effectLst/>
        </p:spPr>
        <p:txBody>
          <a:bodyPr wrap="square">
            <a:spAutoFit/>
          </a:bodyPr>
          <a:lstStyle/>
          <a:p>
            <a:pPr>
              <a:lnSpc>
                <a:spcPct val="150000"/>
              </a:lnSpc>
            </a:pPr>
            <a:r>
              <a:rPr lang="zh-TW" altLang="en-US" sz="2400" b="1" dirty="0" smtClean="0">
                <a:solidFill>
                  <a:schemeClr val="tx2">
                    <a:lumMod val="75000"/>
                  </a:schemeClr>
                </a:solidFill>
                <a:latin typeface="Microsoft YaHei" pitchFamily="34" charset="-122"/>
                <a:ea typeface="Microsoft YaHei" pitchFamily="34" charset="-122"/>
              </a:rPr>
              <a:t>提供  </a:t>
            </a:r>
            <a:r>
              <a:rPr lang="zh-TW" altLang="en-US" sz="3200" b="1" dirty="0">
                <a:solidFill>
                  <a:schemeClr val="tx2">
                    <a:lumMod val="75000"/>
                  </a:schemeClr>
                </a:solidFill>
                <a:latin typeface="Microsoft YaHei" pitchFamily="34" charset="-122"/>
                <a:ea typeface="Microsoft YaHei" pitchFamily="34" charset="-122"/>
              </a:rPr>
              <a:t>電商</a:t>
            </a:r>
            <a:r>
              <a:rPr lang="zh-TW" altLang="en-US" sz="3200" b="1" dirty="0" smtClean="0">
                <a:solidFill>
                  <a:schemeClr val="tx2">
                    <a:lumMod val="75000"/>
                  </a:schemeClr>
                </a:solidFill>
                <a:latin typeface="Microsoft YaHei" pitchFamily="34" charset="-122"/>
                <a:ea typeface="Microsoft YaHei" pitchFamily="34" charset="-122"/>
              </a:rPr>
              <a:t>直播  </a:t>
            </a:r>
            <a:r>
              <a:rPr lang="zh-TW" altLang="en-US" sz="2400" b="1" dirty="0" smtClean="0">
                <a:solidFill>
                  <a:schemeClr val="tx2">
                    <a:lumMod val="75000"/>
                  </a:schemeClr>
                </a:solidFill>
                <a:latin typeface="Microsoft YaHei" pitchFamily="34" charset="-122"/>
                <a:ea typeface="Microsoft YaHei" pitchFamily="34" charset="-122"/>
              </a:rPr>
              <a:t>、</a:t>
            </a:r>
            <a:r>
              <a:rPr lang="zh-TW" altLang="en-US" sz="3200" b="1" dirty="0">
                <a:solidFill>
                  <a:schemeClr val="tx2">
                    <a:lumMod val="75000"/>
                  </a:schemeClr>
                </a:solidFill>
                <a:latin typeface="Microsoft YaHei" pitchFamily="34" charset="-122"/>
                <a:ea typeface="Microsoft YaHei" pitchFamily="34" charset="-122"/>
              </a:rPr>
              <a:t>一條龍</a:t>
            </a:r>
            <a:r>
              <a:rPr lang="zh-TW" altLang="en-US" sz="3200" b="1" dirty="0" smtClean="0">
                <a:solidFill>
                  <a:schemeClr val="tx2">
                    <a:lumMod val="75000"/>
                  </a:schemeClr>
                </a:solidFill>
                <a:latin typeface="Microsoft YaHei" pitchFamily="34" charset="-122"/>
                <a:ea typeface="Microsoft YaHei" pitchFamily="34" charset="-122"/>
              </a:rPr>
              <a:t>下單</a:t>
            </a:r>
            <a:r>
              <a:rPr lang="en-US" altLang="zh-TW" sz="3200" b="1" dirty="0" smtClean="0">
                <a:solidFill>
                  <a:schemeClr val="tx2">
                    <a:lumMod val="75000"/>
                  </a:schemeClr>
                </a:solidFill>
                <a:latin typeface="Microsoft YaHei" pitchFamily="34" charset="-122"/>
                <a:ea typeface="Microsoft YaHei" pitchFamily="34" charset="-122"/>
              </a:rPr>
              <a:t>+1</a:t>
            </a:r>
            <a:endParaRPr lang="zh-TW" altLang="en-US" sz="3200" b="1" dirty="0">
              <a:solidFill>
                <a:schemeClr val="tx2">
                  <a:lumMod val="75000"/>
                </a:schemeClr>
              </a:solidFill>
              <a:latin typeface="Microsoft YaHei" pitchFamily="34" charset="-122"/>
              <a:ea typeface="Microsoft YaHei" pitchFamily="34" charset="-122"/>
            </a:endParaRPr>
          </a:p>
        </p:txBody>
      </p:sp>
      <p:sp>
        <p:nvSpPr>
          <p:cNvPr id="4" name="矩形 3"/>
          <p:cNvSpPr/>
          <p:nvPr/>
        </p:nvSpPr>
        <p:spPr>
          <a:xfrm>
            <a:off x="1274718" y="1343034"/>
            <a:ext cx="1778000" cy="559518"/>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3430094" y="1343034"/>
            <a:ext cx="2787825" cy="559518"/>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직사각형 66"/>
          <p:cNvSpPr/>
          <p:nvPr/>
        </p:nvSpPr>
        <p:spPr>
          <a:xfrm>
            <a:off x="471854" y="2004511"/>
            <a:ext cx="6155913" cy="646331"/>
          </a:xfrm>
          <a:prstGeom prst="rect">
            <a:avLst/>
          </a:prstGeom>
          <a:effectLst/>
        </p:spPr>
        <p:txBody>
          <a:bodyPr wrap="square">
            <a:spAutoFit/>
          </a:bodyPr>
          <a:lstStyle/>
          <a:p>
            <a:pPr>
              <a:lnSpc>
                <a:spcPct val="150000"/>
              </a:lnSpc>
            </a:pPr>
            <a:r>
              <a:rPr lang="zh-TW" altLang="en-US" sz="2400" dirty="0">
                <a:solidFill>
                  <a:schemeClr val="tx2">
                    <a:lumMod val="75000"/>
                  </a:schemeClr>
                </a:solidFill>
                <a:latin typeface="Microsoft YaHei" pitchFamily="34" charset="-122"/>
                <a:ea typeface="Microsoft YaHei" pitchFamily="34" charset="-122"/>
              </a:rPr>
              <a:t>適用</a:t>
            </a:r>
            <a:r>
              <a:rPr lang="zh-TW" altLang="en-US" sz="2400" b="1" dirty="0">
                <a:solidFill>
                  <a:schemeClr val="accent1"/>
                </a:solidFill>
                <a:latin typeface="Microsoft YaHei" pitchFamily="34" charset="-122"/>
                <a:ea typeface="Microsoft YaHei" pitchFamily="34" charset="-122"/>
              </a:rPr>
              <a:t>所有社群</a:t>
            </a:r>
            <a:r>
              <a:rPr lang="zh-TW" altLang="en-US" sz="2400" dirty="0">
                <a:solidFill>
                  <a:schemeClr val="tx2">
                    <a:lumMod val="75000"/>
                  </a:schemeClr>
                </a:solidFill>
                <a:latin typeface="Microsoft YaHei" pitchFamily="34" charset="-122"/>
                <a:ea typeface="Microsoft YaHei" pitchFamily="34" charset="-122"/>
              </a:rPr>
              <a:t>或</a:t>
            </a:r>
            <a:r>
              <a:rPr lang="zh-TW" altLang="en-US" sz="2400" b="1" dirty="0">
                <a:solidFill>
                  <a:schemeClr val="accent1"/>
                </a:solidFill>
                <a:latin typeface="Microsoft YaHei" pitchFamily="34" charset="-122"/>
                <a:ea typeface="Microsoft YaHei" pitchFamily="34" charset="-122"/>
              </a:rPr>
              <a:t>直播平台</a:t>
            </a:r>
            <a:r>
              <a:rPr lang="zh-TW" altLang="en-US" sz="2400" dirty="0">
                <a:solidFill>
                  <a:schemeClr val="tx2">
                    <a:lumMod val="75000"/>
                  </a:schemeClr>
                </a:solidFill>
                <a:latin typeface="Microsoft YaHei" pitchFamily="34" charset="-122"/>
                <a:ea typeface="Microsoft YaHei" pitchFamily="34" charset="-122"/>
              </a:rPr>
              <a:t>供客戶</a:t>
            </a:r>
            <a:r>
              <a:rPr lang="en-US" altLang="zh-TW" sz="2400" dirty="0">
                <a:solidFill>
                  <a:schemeClr val="tx2">
                    <a:lumMod val="75000"/>
                  </a:schemeClr>
                </a:solidFill>
                <a:latin typeface="Microsoft YaHei" pitchFamily="34" charset="-122"/>
                <a:ea typeface="Microsoft YaHei" pitchFamily="34" charset="-122"/>
              </a:rPr>
              <a:t>(</a:t>
            </a:r>
            <a:r>
              <a:rPr lang="zh-TW" altLang="en-US" sz="2400" dirty="0">
                <a:solidFill>
                  <a:schemeClr val="tx2">
                    <a:lumMod val="75000"/>
                  </a:schemeClr>
                </a:solidFill>
                <a:latin typeface="Microsoft YaHei" pitchFamily="34" charset="-122"/>
                <a:ea typeface="Microsoft YaHei" pitchFamily="34" charset="-122"/>
              </a:rPr>
              <a:t>粉絲</a:t>
            </a:r>
            <a:r>
              <a:rPr lang="en-US" altLang="zh-TW" sz="2400" dirty="0">
                <a:solidFill>
                  <a:schemeClr val="tx2">
                    <a:lumMod val="75000"/>
                  </a:schemeClr>
                </a:solidFill>
                <a:latin typeface="Microsoft YaHei" pitchFamily="34" charset="-122"/>
                <a:ea typeface="Microsoft YaHei" pitchFamily="34" charset="-122"/>
              </a:rPr>
              <a:t>)</a:t>
            </a:r>
            <a:endParaRPr lang="zh-TW" altLang="en-US" sz="3200" dirty="0">
              <a:solidFill>
                <a:schemeClr val="tx2">
                  <a:lumMod val="75000"/>
                </a:schemeClr>
              </a:solidFill>
              <a:latin typeface="Microsoft YaHei" pitchFamily="34" charset="-122"/>
              <a:ea typeface="Microsoft YaHei" pitchFamily="34" charset="-122"/>
            </a:endParaRPr>
          </a:p>
        </p:txBody>
      </p:sp>
      <p:sp>
        <p:nvSpPr>
          <p:cNvPr id="10" name="직사각형 66"/>
          <p:cNvSpPr/>
          <p:nvPr/>
        </p:nvSpPr>
        <p:spPr>
          <a:xfrm>
            <a:off x="471854" y="2585568"/>
            <a:ext cx="6155913" cy="1015663"/>
          </a:xfrm>
          <a:prstGeom prst="rect">
            <a:avLst/>
          </a:prstGeom>
          <a:effectLst/>
        </p:spPr>
        <p:txBody>
          <a:bodyPr wrap="square">
            <a:spAutoFit/>
          </a:bodyPr>
          <a:lstStyle/>
          <a:p>
            <a:pPr>
              <a:lnSpc>
                <a:spcPct val="150000"/>
              </a:lnSpc>
            </a:pPr>
            <a:r>
              <a:rPr lang="zh-TW" altLang="en-US" sz="2400" dirty="0">
                <a:solidFill>
                  <a:srgbClr val="F64861"/>
                </a:solidFill>
                <a:latin typeface="Microsoft YaHei" pitchFamily="34" charset="-122"/>
                <a:ea typeface="Microsoft YaHei" pitchFamily="34" charset="-122"/>
              </a:rPr>
              <a:t>◆ 下單連結快速結帳</a:t>
            </a:r>
          </a:p>
          <a:p>
            <a:r>
              <a:rPr lang="zh-TW" altLang="en-US" sz="2400" dirty="0">
                <a:solidFill>
                  <a:srgbClr val="F64861"/>
                </a:solidFill>
                <a:latin typeface="Microsoft YaHei" pitchFamily="34" charset="-122"/>
                <a:ea typeface="Microsoft YaHei" pitchFamily="34" charset="-122"/>
              </a:rPr>
              <a:t>◆ 同時提供多個社群行銷使用</a:t>
            </a:r>
            <a:endParaRPr lang="zh-TW" altLang="en-US" sz="3200" dirty="0">
              <a:solidFill>
                <a:srgbClr val="F64861"/>
              </a:solidFill>
              <a:latin typeface="Microsoft YaHei" pitchFamily="34" charset="-122"/>
              <a:ea typeface="Microsoft YaHei" pitchFamily="34" charset="-122"/>
            </a:endParaRPr>
          </a:p>
        </p:txBody>
      </p:sp>
      <p:sp>
        <p:nvSpPr>
          <p:cNvPr id="11" name="직사각형 66"/>
          <p:cNvSpPr/>
          <p:nvPr/>
        </p:nvSpPr>
        <p:spPr>
          <a:xfrm>
            <a:off x="471854" y="3896506"/>
            <a:ext cx="6155913" cy="1200329"/>
          </a:xfrm>
          <a:prstGeom prst="rect">
            <a:avLst/>
          </a:prstGeom>
          <a:effectLst/>
        </p:spPr>
        <p:txBody>
          <a:bodyPr wrap="square">
            <a:spAutoFit/>
          </a:bodyPr>
          <a:lstStyle/>
          <a:p>
            <a:r>
              <a:rPr lang="zh-TW" altLang="en-US" sz="2400" b="1" dirty="0">
                <a:solidFill>
                  <a:schemeClr val="tx2">
                    <a:lumMod val="75000"/>
                  </a:schemeClr>
                </a:solidFill>
                <a:latin typeface="Microsoft YaHei" pitchFamily="34" charset="-122"/>
                <a:ea typeface="Microsoft YaHei" pitchFamily="34" charset="-122"/>
              </a:rPr>
              <a:t>且</a:t>
            </a:r>
            <a:r>
              <a:rPr lang="zh-TW" altLang="en-US" sz="3600" b="1" dirty="0">
                <a:solidFill>
                  <a:schemeClr val="tx2">
                    <a:lumMod val="75000"/>
                  </a:schemeClr>
                </a:solidFill>
                <a:latin typeface="Microsoft YaHei" pitchFamily="34" charset="-122"/>
                <a:ea typeface="Microsoft YaHei" pitchFamily="34" charset="-122"/>
              </a:rPr>
              <a:t>客戶、產品、訂單</a:t>
            </a:r>
            <a:r>
              <a:rPr lang="zh-TW" altLang="en-US" sz="2400" b="1" dirty="0">
                <a:solidFill>
                  <a:schemeClr val="tx2">
                    <a:lumMod val="75000"/>
                  </a:schemeClr>
                </a:solidFill>
                <a:latin typeface="Microsoft YaHei" pitchFamily="34" charset="-122"/>
                <a:ea typeface="Microsoft YaHei" pitchFamily="34" charset="-122"/>
              </a:rPr>
              <a:t>等資料</a:t>
            </a:r>
          </a:p>
          <a:p>
            <a:r>
              <a:rPr lang="zh-TW" altLang="en-US" sz="2400" b="1" dirty="0">
                <a:solidFill>
                  <a:schemeClr val="tx2">
                    <a:lumMod val="75000"/>
                  </a:schemeClr>
                </a:solidFill>
                <a:latin typeface="Microsoft YaHei" pitchFamily="34" charset="-122"/>
                <a:ea typeface="Microsoft YaHei" pitchFamily="34" charset="-122"/>
              </a:rPr>
              <a:t>可</a:t>
            </a:r>
            <a:r>
              <a:rPr lang="zh-TW" altLang="en-US" sz="3600" b="1" dirty="0">
                <a:solidFill>
                  <a:schemeClr val="tx2">
                    <a:lumMod val="75000"/>
                  </a:schemeClr>
                </a:solidFill>
                <a:latin typeface="Microsoft YaHei" pitchFamily="34" charset="-122"/>
                <a:ea typeface="Microsoft YaHei" pitchFamily="34" charset="-122"/>
              </a:rPr>
              <a:t>同步至</a:t>
            </a:r>
            <a:r>
              <a:rPr lang="en-US" altLang="zh-TW" sz="3600" b="1" dirty="0">
                <a:solidFill>
                  <a:schemeClr val="tx2">
                    <a:lumMod val="75000"/>
                  </a:schemeClr>
                </a:solidFill>
                <a:latin typeface="Microsoft YaHei" pitchFamily="34" charset="-122"/>
                <a:ea typeface="Microsoft YaHei" pitchFamily="34" charset="-122"/>
              </a:rPr>
              <a:t>TMS</a:t>
            </a:r>
            <a:r>
              <a:rPr lang="zh-TW" altLang="en-US" sz="3600" b="1" dirty="0">
                <a:solidFill>
                  <a:schemeClr val="tx2">
                    <a:lumMod val="75000"/>
                  </a:schemeClr>
                </a:solidFill>
                <a:latin typeface="Microsoft YaHei" pitchFamily="34" charset="-122"/>
                <a:ea typeface="Microsoft YaHei" pitchFamily="34" charset="-122"/>
              </a:rPr>
              <a:t>系統</a:t>
            </a:r>
            <a:endParaRPr lang="zh-TW" altLang="en-US" sz="4400" b="1" dirty="0">
              <a:solidFill>
                <a:schemeClr val="tx2">
                  <a:lumMod val="75000"/>
                </a:schemeClr>
              </a:solidFill>
              <a:latin typeface="Microsoft YaHei" pitchFamily="34" charset="-122"/>
              <a:ea typeface="Microsoft YaHei" pitchFamily="34" charset="-122"/>
            </a:endParaRPr>
          </a:p>
        </p:txBody>
      </p:sp>
      <p:sp>
        <p:nvSpPr>
          <p:cNvPr id="13" name="직사각형 66"/>
          <p:cNvSpPr/>
          <p:nvPr/>
        </p:nvSpPr>
        <p:spPr>
          <a:xfrm>
            <a:off x="471854" y="5577567"/>
            <a:ext cx="6155913" cy="461665"/>
          </a:xfrm>
          <a:prstGeom prst="rect">
            <a:avLst/>
          </a:prstGeom>
          <a:effectLst/>
        </p:spPr>
        <p:txBody>
          <a:bodyPr wrap="square">
            <a:spAutoFit/>
          </a:bodyPr>
          <a:lstStyle/>
          <a:p>
            <a:r>
              <a:rPr lang="zh-TW" altLang="en-US" sz="2400" b="1" dirty="0">
                <a:solidFill>
                  <a:schemeClr val="tx2">
                    <a:lumMod val="75000"/>
                  </a:schemeClr>
                </a:solidFill>
                <a:latin typeface="Microsoft YaHei" pitchFamily="34" charset="-122"/>
                <a:ea typeface="Microsoft YaHei" pitchFamily="34" charset="-122"/>
              </a:rPr>
              <a:t>再搭配出貨一條龍</a:t>
            </a:r>
            <a:endParaRPr lang="zh-TW" altLang="en-US" sz="4400" b="1" dirty="0">
              <a:solidFill>
                <a:schemeClr val="tx2">
                  <a:lumMod val="75000"/>
                </a:schemeClr>
              </a:solidFill>
              <a:latin typeface="Microsoft YaHei" pitchFamily="34" charset="-122"/>
              <a:ea typeface="Microsoft YaHei" pitchFamily="34" charset="-122"/>
            </a:endParaRPr>
          </a:p>
        </p:txBody>
      </p:sp>
      <p:sp>
        <p:nvSpPr>
          <p:cNvPr id="14" name="직사각형 66"/>
          <p:cNvSpPr/>
          <p:nvPr/>
        </p:nvSpPr>
        <p:spPr>
          <a:xfrm>
            <a:off x="3122185" y="5467767"/>
            <a:ext cx="2185689" cy="646331"/>
          </a:xfrm>
          <a:prstGeom prst="rect">
            <a:avLst/>
          </a:prstGeom>
          <a:effectLst/>
        </p:spPr>
        <p:txBody>
          <a:bodyPr wrap="square">
            <a:spAutoFit/>
          </a:bodyPr>
          <a:lstStyle/>
          <a:p>
            <a:r>
              <a:rPr lang="zh-TW" altLang="en-US" sz="3600" b="1" dirty="0">
                <a:solidFill>
                  <a:srgbClr val="F64861"/>
                </a:solidFill>
                <a:latin typeface="Microsoft YaHei" pitchFamily="34" charset="-122"/>
                <a:ea typeface="Microsoft YaHei" pitchFamily="34" charset="-122"/>
              </a:rPr>
              <a:t>快速出貨</a:t>
            </a:r>
            <a:endParaRPr lang="zh-TW" altLang="en-US" sz="6000" b="1" dirty="0">
              <a:solidFill>
                <a:srgbClr val="F64861"/>
              </a:solidFill>
              <a:latin typeface="Microsoft YaHei" pitchFamily="34" charset="-122"/>
              <a:ea typeface="Microsoft YaHei" pitchFamily="34" charset="-122"/>
            </a:endParaRPr>
          </a:p>
        </p:txBody>
      </p:sp>
      <p:sp>
        <p:nvSpPr>
          <p:cNvPr id="12" name="矩形 11"/>
          <p:cNvSpPr/>
          <p:nvPr/>
        </p:nvSpPr>
        <p:spPr>
          <a:xfrm>
            <a:off x="3122185" y="5467767"/>
            <a:ext cx="2053328" cy="646331"/>
          </a:xfrm>
          <a:prstGeom prst="rect">
            <a:avLst/>
          </a:prstGeom>
          <a:noFill/>
          <a:ln w="57150">
            <a:solidFill>
              <a:srgbClr val="F64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967" y="178675"/>
            <a:ext cx="4701971" cy="79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投影片編號版面配置區 3"/>
          <p:cNvSpPr txBox="1">
            <a:spLocks/>
          </p:cNvSpPr>
          <p:nvPr/>
        </p:nvSpPr>
        <p:spPr>
          <a:xfrm>
            <a:off x="9114910" y="6356350"/>
            <a:ext cx="27432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1200" kern="1200">
                <a:solidFill>
                  <a:schemeClr val="tx1">
                    <a:tint val="75000"/>
                  </a:schemeClr>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defRPr/>
            </a:pPr>
            <a:fld id="{FB982C3E-7FF8-43DB-A4AA-0ED77E83C6C2}" type="slidenum">
              <a:rPr lang="zh-TW" altLang="en-US" smtClean="0">
                <a:solidFill>
                  <a:schemeClr val="tx1">
                    <a:lumMod val="85000"/>
                    <a:lumOff val="15000"/>
                  </a:schemeClr>
                </a:solidFill>
                <a:latin typeface="Microsoft YaHei" pitchFamily="34" charset="-122"/>
                <a:ea typeface="Microsoft YaHei" pitchFamily="34" charset="-122"/>
              </a:rPr>
              <a:pPr>
                <a:defRPr/>
              </a:pPr>
              <a:t>18</a:t>
            </a:fld>
            <a:endParaRPr lang="en-US" altLang="zh-TW" dirty="0">
              <a:solidFill>
                <a:schemeClr val="tx1">
                  <a:lumMod val="85000"/>
                  <a:lumOff val="15000"/>
                </a:schemeClr>
              </a:solidFill>
              <a:latin typeface="Microsoft YaHei" pitchFamily="34" charset="-122"/>
              <a:ea typeface="Microsoft YaHei" pitchFamily="34" charset="-122"/>
            </a:endParaRPr>
          </a:p>
        </p:txBody>
      </p:sp>
    </p:spTree>
    <p:extLst>
      <p:ext uri="{BB962C8B-B14F-4D97-AF65-F5344CB8AC3E}">
        <p14:creationId xmlns:p14="http://schemas.microsoft.com/office/powerpoint/2010/main" val="2160516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15150" y="914400"/>
            <a:ext cx="4124325" cy="942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050" name="Picture 2" descr="https://www.tmserp.com.tw/images/tms/sys_treeMap_03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026"/>
            <a:ext cx="5985814" cy="6872026"/>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6245835" y="2137263"/>
            <a:ext cx="5462954" cy="3986541"/>
          </a:xfrm>
          <a:prstGeom prst="rect">
            <a:avLst/>
          </a:prstGeom>
          <a:noFill/>
        </p:spPr>
        <p:txBody>
          <a:bodyPr wrap="square" rtlCol="0">
            <a:spAutoFit/>
          </a:bodyPr>
          <a:lstStyle/>
          <a:p>
            <a:pPr>
              <a:lnSpc>
                <a:spcPct val="150000"/>
              </a:lnSpc>
            </a:pPr>
            <a:r>
              <a:rPr lang="zh-TW" altLang="en-US" sz="2000" b="1" dirty="0">
                <a:solidFill>
                  <a:schemeClr val="tx2">
                    <a:lumMod val="60000"/>
                    <a:lumOff val="40000"/>
                  </a:schemeClr>
                </a:solidFill>
                <a:latin typeface="Microsoft YaHei" pitchFamily="34" charset="-122"/>
                <a:ea typeface="Microsoft YaHei" pitchFamily="34" charset="-122"/>
              </a:rPr>
              <a:t>智能托運系統依客戶或網購訂單自動列印各大物流托運單或超取托運單，免至物流公司或平台人工輸入列印</a:t>
            </a:r>
            <a:r>
              <a:rPr lang="zh-TW" altLang="en-US" sz="2000" b="1" dirty="0" smtClean="0">
                <a:solidFill>
                  <a:schemeClr val="tx2">
                    <a:lumMod val="60000"/>
                    <a:lumOff val="40000"/>
                  </a:schemeClr>
                </a:solidFill>
                <a:latin typeface="Microsoft YaHei" pitchFamily="34" charset="-122"/>
                <a:ea typeface="Microsoft YaHei" pitchFamily="34" charset="-122"/>
              </a:rPr>
              <a:t>，</a:t>
            </a:r>
            <a:r>
              <a:rPr lang="zh-TW" altLang="en-US" sz="2800" b="1" dirty="0" smtClean="0">
                <a:solidFill>
                  <a:schemeClr val="accent2"/>
                </a:solidFill>
                <a:latin typeface="Microsoft YaHei" pitchFamily="34" charset="-122"/>
                <a:ea typeface="Microsoft YaHei" pitchFamily="34" charset="-122"/>
              </a:rPr>
              <a:t>減少</a:t>
            </a:r>
            <a:r>
              <a:rPr lang="en-US" altLang="zh-TW" sz="2800" b="1" dirty="0">
                <a:solidFill>
                  <a:schemeClr val="accent2"/>
                </a:solidFill>
                <a:latin typeface="Microsoft YaHei" pitchFamily="34" charset="-122"/>
                <a:ea typeface="Microsoft YaHei" pitchFamily="34" charset="-122"/>
              </a:rPr>
              <a:t>50%</a:t>
            </a:r>
            <a:r>
              <a:rPr lang="zh-TW" altLang="en-US" sz="2800" b="1" dirty="0">
                <a:solidFill>
                  <a:schemeClr val="accent2"/>
                </a:solidFill>
                <a:latin typeface="Microsoft YaHei" pitchFamily="34" charset="-122"/>
                <a:ea typeface="Microsoft YaHei" pitchFamily="34" charset="-122"/>
              </a:rPr>
              <a:t>以上人力</a:t>
            </a:r>
            <a:r>
              <a:rPr lang="zh-TW" altLang="en-US" sz="2000" b="1" dirty="0" smtClean="0">
                <a:solidFill>
                  <a:schemeClr val="tx2">
                    <a:lumMod val="60000"/>
                    <a:lumOff val="40000"/>
                  </a:schemeClr>
                </a:solidFill>
                <a:latin typeface="Microsoft YaHei" pitchFamily="34" charset="-122"/>
                <a:ea typeface="Microsoft YaHei" pitchFamily="34" charset="-122"/>
              </a:rPr>
              <a:t>。</a:t>
            </a:r>
            <a:endParaRPr lang="en-US" altLang="zh-TW" sz="2000" b="1" dirty="0" smtClean="0">
              <a:solidFill>
                <a:schemeClr val="tx2">
                  <a:lumMod val="60000"/>
                  <a:lumOff val="40000"/>
                </a:schemeClr>
              </a:solidFill>
              <a:latin typeface="Microsoft YaHei" pitchFamily="34" charset="-122"/>
              <a:ea typeface="Microsoft YaHei" pitchFamily="34" charset="-122"/>
            </a:endParaRPr>
          </a:p>
          <a:p>
            <a:pPr>
              <a:lnSpc>
                <a:spcPct val="150000"/>
              </a:lnSpc>
            </a:pPr>
            <a:endParaRPr lang="en-US" altLang="zh-TW" sz="2000" b="1" dirty="0">
              <a:solidFill>
                <a:schemeClr val="tx2">
                  <a:lumMod val="60000"/>
                  <a:lumOff val="40000"/>
                </a:schemeClr>
              </a:solidFill>
              <a:latin typeface="Microsoft YaHei" pitchFamily="34" charset="-122"/>
              <a:ea typeface="Microsoft YaHei" pitchFamily="34" charset="-122"/>
            </a:endParaRPr>
          </a:p>
          <a:p>
            <a:pPr>
              <a:lnSpc>
                <a:spcPct val="150000"/>
              </a:lnSpc>
            </a:pPr>
            <a:r>
              <a:rPr lang="zh-TW" altLang="en-US" sz="2000" b="1" dirty="0" smtClean="0">
                <a:solidFill>
                  <a:schemeClr val="tx2">
                    <a:lumMod val="60000"/>
                    <a:lumOff val="40000"/>
                  </a:schemeClr>
                </a:solidFill>
                <a:latin typeface="Microsoft YaHei" pitchFamily="34" charset="-122"/>
                <a:ea typeface="Microsoft YaHei" pitchFamily="34" charset="-122"/>
              </a:rPr>
              <a:t>多種</a:t>
            </a:r>
            <a:r>
              <a:rPr lang="zh-TW" altLang="en-US" sz="2000" b="1" dirty="0">
                <a:solidFill>
                  <a:schemeClr val="tx2">
                    <a:lumMod val="60000"/>
                    <a:lumOff val="40000"/>
                  </a:schemeClr>
                </a:solidFill>
                <a:latin typeface="Microsoft YaHei" pitchFamily="34" charset="-122"/>
                <a:ea typeface="Microsoft YaHei" pitchFamily="34" charset="-122"/>
              </a:rPr>
              <a:t>托運單格式</a:t>
            </a:r>
            <a:r>
              <a:rPr lang="zh-TW" altLang="en-US" sz="2000" b="1" dirty="0" smtClean="0">
                <a:solidFill>
                  <a:schemeClr val="tx2">
                    <a:lumMod val="60000"/>
                    <a:lumOff val="40000"/>
                  </a:schemeClr>
                </a:solidFill>
                <a:latin typeface="Microsoft YaHei" pitchFamily="34" charset="-122"/>
                <a:ea typeface="Microsoft YaHei" pitchFamily="34" charset="-122"/>
              </a:rPr>
              <a:t>可</a:t>
            </a:r>
            <a:r>
              <a:rPr lang="zh-TW" altLang="en-US" sz="2800" b="1" dirty="0" smtClean="0">
                <a:solidFill>
                  <a:schemeClr val="tx2">
                    <a:lumMod val="75000"/>
                  </a:schemeClr>
                </a:solidFill>
                <a:latin typeface="Microsoft YaHei" pitchFamily="34" charset="-122"/>
                <a:ea typeface="Microsoft YaHei" pitchFamily="34" charset="-122"/>
              </a:rPr>
              <a:t>自</a:t>
            </a:r>
            <a:r>
              <a:rPr lang="zh-TW" altLang="en-US" sz="2800" b="1" dirty="0">
                <a:solidFill>
                  <a:schemeClr val="tx2">
                    <a:lumMod val="75000"/>
                  </a:schemeClr>
                </a:solidFill>
                <a:latin typeface="Microsoft YaHei" pitchFamily="34" charset="-122"/>
                <a:ea typeface="Microsoft YaHei" pitchFamily="34" charset="-122"/>
              </a:rPr>
              <a:t>定義</a:t>
            </a:r>
            <a:r>
              <a:rPr lang="zh-TW" altLang="en-US" sz="2800" b="1" dirty="0" smtClean="0">
                <a:solidFill>
                  <a:schemeClr val="tx2">
                    <a:lumMod val="75000"/>
                  </a:schemeClr>
                </a:solidFill>
                <a:latin typeface="Microsoft YaHei" pitchFamily="34" charset="-122"/>
                <a:ea typeface="Microsoft YaHei" pitchFamily="34" charset="-122"/>
              </a:rPr>
              <a:t>列印</a:t>
            </a:r>
            <a:r>
              <a:rPr lang="zh-TW" altLang="en-US" sz="2000" b="1" dirty="0" smtClean="0">
                <a:solidFill>
                  <a:schemeClr val="tx2">
                    <a:lumMod val="60000"/>
                    <a:lumOff val="40000"/>
                  </a:schemeClr>
                </a:solidFill>
                <a:latin typeface="Microsoft YaHei" pitchFamily="34" charset="-122"/>
                <a:ea typeface="Microsoft YaHei" pitchFamily="34" charset="-122"/>
              </a:rPr>
              <a:t>，</a:t>
            </a:r>
            <a:endParaRPr lang="en-US" altLang="zh-TW" sz="2000" b="1" dirty="0" smtClean="0">
              <a:solidFill>
                <a:schemeClr val="tx2">
                  <a:lumMod val="60000"/>
                  <a:lumOff val="40000"/>
                </a:schemeClr>
              </a:solidFill>
              <a:latin typeface="Microsoft YaHei" pitchFamily="34" charset="-122"/>
              <a:ea typeface="Microsoft YaHei" pitchFamily="34" charset="-122"/>
            </a:endParaRPr>
          </a:p>
          <a:p>
            <a:pPr>
              <a:lnSpc>
                <a:spcPct val="150000"/>
              </a:lnSpc>
            </a:pPr>
            <a:r>
              <a:rPr lang="zh-TW" altLang="en-US" sz="2800" b="1" dirty="0" smtClean="0">
                <a:solidFill>
                  <a:schemeClr val="tx2">
                    <a:lumMod val="75000"/>
                  </a:schemeClr>
                </a:solidFill>
                <a:latin typeface="Microsoft YaHei" pitchFamily="34" charset="-122"/>
                <a:ea typeface="Microsoft YaHei" pitchFamily="34" charset="-122"/>
              </a:rPr>
              <a:t>智能</a:t>
            </a:r>
            <a:r>
              <a:rPr lang="zh-TW" altLang="en-US" sz="2800" b="1" dirty="0">
                <a:solidFill>
                  <a:schemeClr val="tx2">
                    <a:lumMod val="75000"/>
                  </a:schemeClr>
                </a:solidFill>
                <a:latin typeface="Microsoft YaHei" pitchFamily="34" charset="-122"/>
                <a:ea typeface="Microsoft YaHei" pitchFamily="34" charset="-122"/>
              </a:rPr>
              <a:t>托運查詢</a:t>
            </a:r>
            <a:r>
              <a:rPr lang="zh-TW" altLang="en-US" sz="2000" b="1" dirty="0" smtClean="0">
                <a:solidFill>
                  <a:schemeClr val="tx2">
                    <a:lumMod val="60000"/>
                    <a:lumOff val="40000"/>
                  </a:schemeClr>
                </a:solidFill>
                <a:latin typeface="Microsoft YaHei" pitchFamily="34" charset="-122"/>
                <a:ea typeface="Microsoft YaHei" pitchFamily="34" charset="-122"/>
              </a:rPr>
              <a:t>，</a:t>
            </a:r>
            <a:r>
              <a:rPr lang="zh-TW" altLang="en-US" sz="2800" b="1" dirty="0" smtClean="0">
                <a:solidFill>
                  <a:schemeClr val="tx2">
                    <a:lumMod val="75000"/>
                  </a:schemeClr>
                </a:solidFill>
                <a:latin typeface="Microsoft YaHei" pitchFamily="34" charset="-122"/>
                <a:ea typeface="Microsoft YaHei" pitchFamily="34" charset="-122"/>
              </a:rPr>
              <a:t>出貨</a:t>
            </a:r>
            <a:r>
              <a:rPr lang="zh-TW" altLang="en-US" sz="2800" b="1" dirty="0">
                <a:solidFill>
                  <a:schemeClr val="tx2">
                    <a:lumMod val="75000"/>
                  </a:schemeClr>
                </a:solidFill>
                <a:latin typeface="Microsoft YaHei" pitchFamily="34" charset="-122"/>
                <a:ea typeface="Microsoft YaHei" pitchFamily="34" charset="-122"/>
              </a:rPr>
              <a:t>托運通知</a:t>
            </a:r>
            <a:r>
              <a:rPr lang="zh-TW" altLang="en-US" sz="2000" b="1" dirty="0" smtClean="0">
                <a:solidFill>
                  <a:schemeClr val="tx2">
                    <a:lumMod val="60000"/>
                    <a:lumOff val="40000"/>
                  </a:schemeClr>
                </a:solidFill>
                <a:latin typeface="Microsoft YaHei" pitchFamily="34" charset="-122"/>
                <a:ea typeface="Microsoft YaHei" pitchFamily="34" charset="-122"/>
              </a:rPr>
              <a:t>，</a:t>
            </a:r>
            <a:endParaRPr lang="en-US" altLang="zh-TW" sz="2000" b="1" dirty="0" smtClean="0">
              <a:solidFill>
                <a:schemeClr val="tx2">
                  <a:lumMod val="60000"/>
                  <a:lumOff val="40000"/>
                </a:schemeClr>
              </a:solidFill>
              <a:latin typeface="Microsoft YaHei" pitchFamily="34" charset="-122"/>
              <a:ea typeface="Microsoft YaHei" pitchFamily="34" charset="-122"/>
            </a:endParaRPr>
          </a:p>
          <a:p>
            <a:pPr>
              <a:lnSpc>
                <a:spcPct val="150000"/>
              </a:lnSpc>
            </a:pPr>
            <a:r>
              <a:rPr lang="zh-TW" altLang="en-US" sz="2000" b="1" dirty="0" smtClean="0">
                <a:solidFill>
                  <a:schemeClr val="tx2">
                    <a:lumMod val="60000"/>
                    <a:lumOff val="40000"/>
                  </a:schemeClr>
                </a:solidFill>
                <a:latin typeface="Microsoft YaHei" pitchFamily="34" charset="-122"/>
                <a:ea typeface="Microsoft YaHei" pitchFamily="34" charset="-122"/>
              </a:rPr>
              <a:t>讓</a:t>
            </a:r>
            <a:r>
              <a:rPr lang="zh-TW" altLang="en-US" sz="2000" b="1" dirty="0">
                <a:solidFill>
                  <a:schemeClr val="tx2">
                    <a:lumMod val="60000"/>
                    <a:lumOff val="40000"/>
                  </a:schemeClr>
                </a:solidFill>
                <a:latin typeface="Microsoft YaHei" pitchFamily="34" charset="-122"/>
                <a:ea typeface="Microsoft YaHei" pitchFamily="34" charset="-122"/>
              </a:rPr>
              <a:t>客戶</a:t>
            </a:r>
            <a:r>
              <a:rPr lang="zh-TW" altLang="en-US" sz="2800" b="1" dirty="0">
                <a:solidFill>
                  <a:schemeClr val="tx2">
                    <a:lumMod val="75000"/>
                  </a:schemeClr>
                </a:solidFill>
                <a:latin typeface="Microsoft YaHei" pitchFamily="34" charset="-122"/>
                <a:ea typeface="Microsoft YaHei" pitchFamily="34" charset="-122"/>
              </a:rPr>
              <a:t>自行掌握托運狀態</a:t>
            </a:r>
            <a:r>
              <a:rPr lang="zh-TW" altLang="en-US" sz="2000" b="1" dirty="0" smtClean="0">
                <a:solidFill>
                  <a:schemeClr val="tx2">
                    <a:lumMod val="60000"/>
                    <a:lumOff val="40000"/>
                  </a:schemeClr>
                </a:solidFill>
                <a:latin typeface="Microsoft YaHei" pitchFamily="34" charset="-122"/>
                <a:ea typeface="Microsoft YaHei" pitchFamily="34" charset="-122"/>
              </a:rPr>
              <a:t>。</a:t>
            </a:r>
            <a:endParaRPr lang="zh-TW" altLang="en-US" sz="2000" b="1" dirty="0">
              <a:solidFill>
                <a:schemeClr val="tx2">
                  <a:lumMod val="60000"/>
                  <a:lumOff val="40000"/>
                </a:schemeClr>
              </a:solidFill>
              <a:latin typeface="Microsoft YaHei" pitchFamily="34" charset="-122"/>
              <a:ea typeface="Microsoft YaHei" pitchFamily="34" charset="-122"/>
            </a:endParaRPr>
          </a:p>
        </p:txBody>
      </p:sp>
      <p:sp>
        <p:nvSpPr>
          <p:cNvPr id="8" name="文字方塊 7"/>
          <p:cNvSpPr txBox="1"/>
          <p:nvPr/>
        </p:nvSpPr>
        <p:spPr>
          <a:xfrm>
            <a:off x="7208960" y="1062721"/>
            <a:ext cx="3457998" cy="646331"/>
          </a:xfrm>
          <a:prstGeom prst="rect">
            <a:avLst/>
          </a:prstGeom>
          <a:noFill/>
        </p:spPr>
        <p:txBody>
          <a:bodyPr wrap="none" rtlCol="0">
            <a:spAutoFit/>
          </a:bodyPr>
          <a:lstStyle/>
          <a:p>
            <a:r>
              <a:rPr lang="en-US" altLang="zh-TW" sz="3600" b="1" dirty="0">
                <a:solidFill>
                  <a:schemeClr val="bg1"/>
                </a:solidFill>
                <a:latin typeface="Microsoft YaHei" pitchFamily="34" charset="-122"/>
                <a:ea typeface="Microsoft YaHei" pitchFamily="34" charset="-122"/>
              </a:rPr>
              <a:t>AI</a:t>
            </a:r>
            <a:r>
              <a:rPr lang="zh-TW" altLang="en-US" sz="3600" b="1" dirty="0">
                <a:solidFill>
                  <a:schemeClr val="bg1"/>
                </a:solidFill>
                <a:latin typeface="Microsoft YaHei" pitchFamily="34" charset="-122"/>
                <a:ea typeface="Microsoft YaHei" pitchFamily="34" charset="-122"/>
              </a:rPr>
              <a:t>智能托運系統</a:t>
            </a:r>
          </a:p>
        </p:txBody>
      </p:sp>
      <p:sp>
        <p:nvSpPr>
          <p:cNvPr id="5" name="投影片編號版面配置區 3"/>
          <p:cNvSpPr txBox="1">
            <a:spLocks/>
          </p:cNvSpPr>
          <p:nvPr/>
        </p:nvSpPr>
        <p:spPr>
          <a:xfrm>
            <a:off x="9114910" y="6356350"/>
            <a:ext cx="27432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1200" kern="1200">
                <a:solidFill>
                  <a:schemeClr val="tx1">
                    <a:tint val="75000"/>
                  </a:schemeClr>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defRPr/>
            </a:pPr>
            <a:fld id="{FB982C3E-7FF8-43DB-A4AA-0ED77E83C6C2}" type="slidenum">
              <a:rPr lang="zh-TW" altLang="en-US" smtClean="0">
                <a:solidFill>
                  <a:schemeClr val="tx1">
                    <a:lumMod val="85000"/>
                    <a:lumOff val="15000"/>
                  </a:schemeClr>
                </a:solidFill>
                <a:latin typeface="Microsoft YaHei" pitchFamily="34" charset="-122"/>
                <a:ea typeface="Microsoft YaHei" pitchFamily="34" charset="-122"/>
              </a:rPr>
              <a:pPr>
                <a:defRPr/>
              </a:pPr>
              <a:t>19</a:t>
            </a:fld>
            <a:endParaRPr lang="en-US" altLang="zh-TW" dirty="0">
              <a:solidFill>
                <a:schemeClr val="tx1">
                  <a:lumMod val="85000"/>
                  <a:lumOff val="15000"/>
                </a:schemeClr>
              </a:solidFill>
              <a:latin typeface="Microsoft YaHei" pitchFamily="34" charset="-122"/>
              <a:ea typeface="Microsoft YaHei" pitchFamily="34" charset="-122"/>
            </a:endParaRPr>
          </a:p>
        </p:txBody>
      </p:sp>
    </p:spTree>
    <p:extLst>
      <p:ext uri="{BB962C8B-B14F-4D97-AF65-F5344CB8AC3E}">
        <p14:creationId xmlns:p14="http://schemas.microsoft.com/office/powerpoint/2010/main" val="1779424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FB982C3E-7FF8-43DB-A4AA-0ED77E83C6C2}" type="slidenum">
              <a:rPr lang="zh-TW" altLang="en-US" smtClean="0"/>
              <a:pPr>
                <a:defRPr/>
              </a:pPr>
              <a:t>2</a:t>
            </a:fld>
            <a:endParaRPr lang="en-US" altLang="zh-TW" dirty="0"/>
          </a:p>
        </p:txBody>
      </p:sp>
      <p:sp>
        <p:nvSpPr>
          <p:cNvPr id="59" name="六邊形 58"/>
          <p:cNvSpPr/>
          <p:nvPr/>
        </p:nvSpPr>
        <p:spPr>
          <a:xfrm>
            <a:off x="7607143" y="2622961"/>
            <a:ext cx="3046928" cy="2626662"/>
          </a:xfrm>
          <a:prstGeom prst="hexagon">
            <a:avLst/>
          </a:prstGeom>
          <a:solidFill>
            <a:schemeClr val="bg1"/>
          </a:solidFill>
          <a:ln w="57150">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六邊形 59"/>
          <p:cNvSpPr/>
          <p:nvPr/>
        </p:nvSpPr>
        <p:spPr>
          <a:xfrm>
            <a:off x="7730070" y="2717709"/>
            <a:ext cx="2801074" cy="2437165"/>
          </a:xfrm>
          <a:prstGeom prst="hexagon">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六邊形 60"/>
          <p:cNvSpPr/>
          <p:nvPr/>
        </p:nvSpPr>
        <p:spPr>
          <a:xfrm>
            <a:off x="1606222" y="2618666"/>
            <a:ext cx="3046928" cy="2626662"/>
          </a:xfrm>
          <a:prstGeom prst="hexagon">
            <a:avLst/>
          </a:prstGeom>
          <a:solidFill>
            <a:schemeClr val="bg1"/>
          </a:solidFill>
          <a:ln w="57150">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六邊形 61"/>
          <p:cNvSpPr/>
          <p:nvPr/>
        </p:nvSpPr>
        <p:spPr>
          <a:xfrm>
            <a:off x="1729149" y="2713414"/>
            <a:ext cx="2801074" cy="2437165"/>
          </a:xfrm>
          <a:prstGeom prst="hexagon">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六邊形 62"/>
          <p:cNvSpPr/>
          <p:nvPr/>
        </p:nvSpPr>
        <p:spPr>
          <a:xfrm>
            <a:off x="4175361" y="606942"/>
            <a:ext cx="3899707" cy="3361816"/>
          </a:xfrm>
          <a:prstGeom prst="hexagon">
            <a:avLst/>
          </a:prstGeom>
          <a:solidFill>
            <a:schemeClr val="bg1"/>
          </a:solidFill>
          <a:ln w="57150">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六邊形 63"/>
          <p:cNvSpPr/>
          <p:nvPr/>
        </p:nvSpPr>
        <p:spPr>
          <a:xfrm>
            <a:off x="4332694" y="728209"/>
            <a:ext cx="3585042" cy="3119282"/>
          </a:xfrm>
          <a:prstGeom prst="hexagon">
            <a:avLst/>
          </a:prstGeom>
          <a:gradFill>
            <a:gsLst>
              <a:gs pos="17000">
                <a:schemeClr val="bg2">
                  <a:lumMod val="10000"/>
                </a:schemeClr>
              </a:gs>
              <a:gs pos="99000">
                <a:schemeClr val="bg2">
                  <a:lumMod val="50000"/>
                </a:schemeClr>
              </a:gs>
            </a:gsLst>
            <a:lin ang="3000000" scaled="0"/>
          </a:gradFill>
          <a:ln w="762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65" name="Group 14"/>
          <p:cNvGrpSpPr>
            <a:grpSpLocks noChangeAspect="1"/>
          </p:cNvGrpSpPr>
          <p:nvPr/>
        </p:nvGrpSpPr>
        <p:grpSpPr bwMode="auto">
          <a:xfrm>
            <a:off x="8881347" y="3760140"/>
            <a:ext cx="498530" cy="422874"/>
            <a:chOff x="3669" y="3943"/>
            <a:chExt cx="626" cy="531"/>
          </a:xfrm>
          <a:solidFill>
            <a:schemeClr val="bg1"/>
          </a:solidFill>
        </p:grpSpPr>
        <p:sp>
          <p:nvSpPr>
            <p:cNvPr id="66" name="Freeform 16"/>
            <p:cNvSpPr>
              <a:spLocks noEditPoints="1"/>
            </p:cNvSpPr>
            <p:nvPr/>
          </p:nvSpPr>
          <p:spPr bwMode="auto">
            <a:xfrm>
              <a:off x="3669" y="3943"/>
              <a:ext cx="626" cy="531"/>
            </a:xfrm>
            <a:custGeom>
              <a:avLst/>
              <a:gdLst>
                <a:gd name="T0" fmla="*/ 1532 w 3756"/>
                <a:gd name="T1" fmla="*/ 2536 h 3186"/>
                <a:gd name="T2" fmla="*/ 1516 w 3756"/>
                <a:gd name="T3" fmla="*/ 2550 h 3186"/>
                <a:gd name="T4" fmla="*/ 1450 w 3756"/>
                <a:gd name="T5" fmla="*/ 2904 h 3186"/>
                <a:gd name="T6" fmla="*/ 1457 w 3756"/>
                <a:gd name="T7" fmla="*/ 2929 h 3186"/>
                <a:gd name="T8" fmla="*/ 1481 w 3756"/>
                <a:gd name="T9" fmla="*/ 2941 h 3186"/>
                <a:gd name="T10" fmla="*/ 2288 w 3756"/>
                <a:gd name="T11" fmla="*/ 2937 h 3186"/>
                <a:gd name="T12" fmla="*/ 2304 w 3756"/>
                <a:gd name="T13" fmla="*/ 2921 h 3186"/>
                <a:gd name="T14" fmla="*/ 2306 w 3756"/>
                <a:gd name="T15" fmla="*/ 2905 h 3186"/>
                <a:gd name="T16" fmla="*/ 2243 w 3756"/>
                <a:gd name="T17" fmla="*/ 2560 h 3186"/>
                <a:gd name="T18" fmla="*/ 2233 w 3756"/>
                <a:gd name="T19" fmla="*/ 2542 h 3186"/>
                <a:gd name="T20" fmla="*/ 2214 w 3756"/>
                <a:gd name="T21" fmla="*/ 2534 h 3186"/>
                <a:gd name="T22" fmla="*/ 585 w 3756"/>
                <a:gd name="T23" fmla="*/ 305 h 3186"/>
                <a:gd name="T24" fmla="*/ 560 w 3756"/>
                <a:gd name="T25" fmla="*/ 314 h 3186"/>
                <a:gd name="T26" fmla="*/ 544 w 3756"/>
                <a:gd name="T27" fmla="*/ 336 h 3186"/>
                <a:gd name="T28" fmla="*/ 542 w 3756"/>
                <a:gd name="T29" fmla="*/ 1890 h 3186"/>
                <a:gd name="T30" fmla="*/ 553 w 3756"/>
                <a:gd name="T31" fmla="*/ 1921 h 3186"/>
                <a:gd name="T32" fmla="*/ 3188 w 3756"/>
                <a:gd name="T33" fmla="*/ 1930 h 3186"/>
                <a:gd name="T34" fmla="*/ 3211 w 3756"/>
                <a:gd name="T35" fmla="*/ 1906 h 3186"/>
                <a:gd name="T36" fmla="*/ 3214 w 3756"/>
                <a:gd name="T37" fmla="*/ 350 h 3186"/>
                <a:gd name="T38" fmla="*/ 3206 w 3756"/>
                <a:gd name="T39" fmla="*/ 324 h 3186"/>
                <a:gd name="T40" fmla="*/ 3185 w 3756"/>
                <a:gd name="T41" fmla="*/ 308 h 3186"/>
                <a:gd name="T42" fmla="*/ 585 w 3756"/>
                <a:gd name="T43" fmla="*/ 305 h 3186"/>
                <a:gd name="T44" fmla="*/ 3170 w 3756"/>
                <a:gd name="T45" fmla="*/ 0 h 3186"/>
                <a:gd name="T46" fmla="*/ 3263 w 3756"/>
                <a:gd name="T47" fmla="*/ 13 h 3186"/>
                <a:gd name="T48" fmla="*/ 3346 w 3756"/>
                <a:gd name="T49" fmla="*/ 48 h 3186"/>
                <a:gd name="T50" fmla="*/ 3418 w 3756"/>
                <a:gd name="T51" fmla="*/ 103 h 3186"/>
                <a:gd name="T52" fmla="*/ 3473 w 3756"/>
                <a:gd name="T53" fmla="*/ 173 h 3186"/>
                <a:gd name="T54" fmla="*/ 3508 w 3756"/>
                <a:gd name="T55" fmla="*/ 256 h 3186"/>
                <a:gd name="T56" fmla="*/ 3520 w 3756"/>
                <a:gd name="T57" fmla="*/ 350 h 3186"/>
                <a:gd name="T58" fmla="*/ 3518 w 3756"/>
                <a:gd name="T59" fmla="*/ 1931 h 3186"/>
                <a:gd name="T60" fmla="*/ 3500 w 3756"/>
                <a:gd name="T61" fmla="*/ 2009 h 3186"/>
                <a:gd name="T62" fmla="*/ 3516 w 3756"/>
                <a:gd name="T63" fmla="*/ 2049 h 3186"/>
                <a:gd name="T64" fmla="*/ 3754 w 3756"/>
                <a:gd name="T65" fmla="*/ 3006 h 3186"/>
                <a:gd name="T66" fmla="*/ 3753 w 3756"/>
                <a:gd name="T67" fmla="*/ 3060 h 3186"/>
                <a:gd name="T68" fmla="*/ 3729 w 3756"/>
                <a:gd name="T69" fmla="*/ 3116 h 3186"/>
                <a:gd name="T70" fmla="*/ 3687 w 3756"/>
                <a:gd name="T71" fmla="*/ 3158 h 3186"/>
                <a:gd name="T72" fmla="*/ 3631 w 3756"/>
                <a:gd name="T73" fmla="*/ 3182 h 3186"/>
                <a:gd name="T74" fmla="*/ 157 w 3756"/>
                <a:gd name="T75" fmla="*/ 3186 h 3186"/>
                <a:gd name="T76" fmla="*/ 101 w 3756"/>
                <a:gd name="T77" fmla="*/ 3175 h 3186"/>
                <a:gd name="T78" fmla="*/ 52 w 3756"/>
                <a:gd name="T79" fmla="*/ 3146 h 3186"/>
                <a:gd name="T80" fmla="*/ 18 w 3756"/>
                <a:gd name="T81" fmla="*/ 3101 h 3186"/>
                <a:gd name="T82" fmla="*/ 1 w 3756"/>
                <a:gd name="T83" fmla="*/ 3047 h 3186"/>
                <a:gd name="T84" fmla="*/ 5 w 3756"/>
                <a:gd name="T85" fmla="*/ 2991 h 3186"/>
                <a:gd name="T86" fmla="*/ 247 w 3756"/>
                <a:gd name="T87" fmla="*/ 2028 h 3186"/>
                <a:gd name="T88" fmla="*/ 245 w 3756"/>
                <a:gd name="T89" fmla="*/ 1970 h 3186"/>
                <a:gd name="T90" fmla="*/ 236 w 3756"/>
                <a:gd name="T91" fmla="*/ 1890 h 3186"/>
                <a:gd name="T92" fmla="*/ 239 w 3756"/>
                <a:gd name="T93" fmla="*/ 302 h 3186"/>
                <a:gd name="T94" fmla="*/ 263 w 3756"/>
                <a:gd name="T95" fmla="*/ 214 h 3186"/>
                <a:gd name="T96" fmla="*/ 308 w 3756"/>
                <a:gd name="T97" fmla="*/ 136 h 3186"/>
                <a:gd name="T98" fmla="*/ 372 w 3756"/>
                <a:gd name="T99" fmla="*/ 73 h 3186"/>
                <a:gd name="T100" fmla="*/ 450 w 3756"/>
                <a:gd name="T101" fmla="*/ 27 h 3186"/>
                <a:gd name="T102" fmla="*/ 538 w 3756"/>
                <a:gd name="T103" fmla="*/ 3 h 3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56" h="3186">
                  <a:moveTo>
                    <a:pt x="1542" y="2534"/>
                  </a:moveTo>
                  <a:lnTo>
                    <a:pt x="1532" y="2536"/>
                  </a:lnTo>
                  <a:lnTo>
                    <a:pt x="1523" y="2542"/>
                  </a:lnTo>
                  <a:lnTo>
                    <a:pt x="1516" y="2550"/>
                  </a:lnTo>
                  <a:lnTo>
                    <a:pt x="1513" y="2560"/>
                  </a:lnTo>
                  <a:lnTo>
                    <a:pt x="1450" y="2904"/>
                  </a:lnTo>
                  <a:lnTo>
                    <a:pt x="1451" y="2917"/>
                  </a:lnTo>
                  <a:lnTo>
                    <a:pt x="1457" y="2929"/>
                  </a:lnTo>
                  <a:lnTo>
                    <a:pt x="1467" y="2937"/>
                  </a:lnTo>
                  <a:lnTo>
                    <a:pt x="1481" y="2941"/>
                  </a:lnTo>
                  <a:lnTo>
                    <a:pt x="2275" y="2941"/>
                  </a:lnTo>
                  <a:lnTo>
                    <a:pt x="2288" y="2937"/>
                  </a:lnTo>
                  <a:lnTo>
                    <a:pt x="2297" y="2932"/>
                  </a:lnTo>
                  <a:lnTo>
                    <a:pt x="2304" y="2921"/>
                  </a:lnTo>
                  <a:lnTo>
                    <a:pt x="2306" y="2909"/>
                  </a:lnTo>
                  <a:lnTo>
                    <a:pt x="2306" y="2905"/>
                  </a:lnTo>
                  <a:lnTo>
                    <a:pt x="2305" y="2901"/>
                  </a:lnTo>
                  <a:lnTo>
                    <a:pt x="2243" y="2560"/>
                  </a:lnTo>
                  <a:lnTo>
                    <a:pt x="2240" y="2550"/>
                  </a:lnTo>
                  <a:lnTo>
                    <a:pt x="2233" y="2542"/>
                  </a:lnTo>
                  <a:lnTo>
                    <a:pt x="2224" y="2536"/>
                  </a:lnTo>
                  <a:lnTo>
                    <a:pt x="2214" y="2534"/>
                  </a:lnTo>
                  <a:lnTo>
                    <a:pt x="1542" y="2534"/>
                  </a:lnTo>
                  <a:close/>
                  <a:moveTo>
                    <a:pt x="585" y="305"/>
                  </a:moveTo>
                  <a:lnTo>
                    <a:pt x="571" y="308"/>
                  </a:lnTo>
                  <a:lnTo>
                    <a:pt x="560" y="314"/>
                  </a:lnTo>
                  <a:lnTo>
                    <a:pt x="550" y="324"/>
                  </a:lnTo>
                  <a:lnTo>
                    <a:pt x="544" y="336"/>
                  </a:lnTo>
                  <a:lnTo>
                    <a:pt x="542" y="350"/>
                  </a:lnTo>
                  <a:lnTo>
                    <a:pt x="542" y="1890"/>
                  </a:lnTo>
                  <a:lnTo>
                    <a:pt x="544" y="1906"/>
                  </a:lnTo>
                  <a:lnTo>
                    <a:pt x="553" y="1921"/>
                  </a:lnTo>
                  <a:lnTo>
                    <a:pt x="567" y="1930"/>
                  </a:lnTo>
                  <a:lnTo>
                    <a:pt x="3188" y="1930"/>
                  </a:lnTo>
                  <a:lnTo>
                    <a:pt x="3202" y="1921"/>
                  </a:lnTo>
                  <a:lnTo>
                    <a:pt x="3211" y="1906"/>
                  </a:lnTo>
                  <a:lnTo>
                    <a:pt x="3214" y="1890"/>
                  </a:lnTo>
                  <a:lnTo>
                    <a:pt x="3214" y="350"/>
                  </a:lnTo>
                  <a:lnTo>
                    <a:pt x="3212" y="336"/>
                  </a:lnTo>
                  <a:lnTo>
                    <a:pt x="3206" y="324"/>
                  </a:lnTo>
                  <a:lnTo>
                    <a:pt x="3196" y="314"/>
                  </a:lnTo>
                  <a:lnTo>
                    <a:pt x="3185" y="308"/>
                  </a:lnTo>
                  <a:lnTo>
                    <a:pt x="3170" y="305"/>
                  </a:lnTo>
                  <a:lnTo>
                    <a:pt x="585" y="305"/>
                  </a:lnTo>
                  <a:close/>
                  <a:moveTo>
                    <a:pt x="585" y="0"/>
                  </a:moveTo>
                  <a:lnTo>
                    <a:pt x="3170" y="0"/>
                  </a:lnTo>
                  <a:lnTo>
                    <a:pt x="3218" y="3"/>
                  </a:lnTo>
                  <a:lnTo>
                    <a:pt x="3263" y="13"/>
                  </a:lnTo>
                  <a:lnTo>
                    <a:pt x="3306" y="27"/>
                  </a:lnTo>
                  <a:lnTo>
                    <a:pt x="3346" y="48"/>
                  </a:lnTo>
                  <a:lnTo>
                    <a:pt x="3384" y="73"/>
                  </a:lnTo>
                  <a:lnTo>
                    <a:pt x="3418" y="103"/>
                  </a:lnTo>
                  <a:lnTo>
                    <a:pt x="3448" y="136"/>
                  </a:lnTo>
                  <a:lnTo>
                    <a:pt x="3473" y="173"/>
                  </a:lnTo>
                  <a:lnTo>
                    <a:pt x="3493" y="214"/>
                  </a:lnTo>
                  <a:lnTo>
                    <a:pt x="3508" y="256"/>
                  </a:lnTo>
                  <a:lnTo>
                    <a:pt x="3517" y="302"/>
                  </a:lnTo>
                  <a:lnTo>
                    <a:pt x="3520" y="350"/>
                  </a:lnTo>
                  <a:lnTo>
                    <a:pt x="3520" y="1890"/>
                  </a:lnTo>
                  <a:lnTo>
                    <a:pt x="3518" y="1931"/>
                  </a:lnTo>
                  <a:lnTo>
                    <a:pt x="3510" y="1970"/>
                  </a:lnTo>
                  <a:lnTo>
                    <a:pt x="3500" y="2009"/>
                  </a:lnTo>
                  <a:lnTo>
                    <a:pt x="3509" y="2028"/>
                  </a:lnTo>
                  <a:lnTo>
                    <a:pt x="3516" y="2049"/>
                  </a:lnTo>
                  <a:lnTo>
                    <a:pt x="3749" y="2983"/>
                  </a:lnTo>
                  <a:lnTo>
                    <a:pt x="3754" y="3006"/>
                  </a:lnTo>
                  <a:lnTo>
                    <a:pt x="3756" y="3029"/>
                  </a:lnTo>
                  <a:lnTo>
                    <a:pt x="3753" y="3060"/>
                  </a:lnTo>
                  <a:lnTo>
                    <a:pt x="3743" y="3090"/>
                  </a:lnTo>
                  <a:lnTo>
                    <a:pt x="3729" y="3116"/>
                  </a:lnTo>
                  <a:lnTo>
                    <a:pt x="3710" y="3140"/>
                  </a:lnTo>
                  <a:lnTo>
                    <a:pt x="3687" y="3158"/>
                  </a:lnTo>
                  <a:lnTo>
                    <a:pt x="3660" y="3173"/>
                  </a:lnTo>
                  <a:lnTo>
                    <a:pt x="3631" y="3182"/>
                  </a:lnTo>
                  <a:lnTo>
                    <a:pt x="3599" y="3186"/>
                  </a:lnTo>
                  <a:lnTo>
                    <a:pt x="157" y="3186"/>
                  </a:lnTo>
                  <a:lnTo>
                    <a:pt x="129" y="3183"/>
                  </a:lnTo>
                  <a:lnTo>
                    <a:pt x="101" y="3175"/>
                  </a:lnTo>
                  <a:lnTo>
                    <a:pt x="75" y="3163"/>
                  </a:lnTo>
                  <a:lnTo>
                    <a:pt x="52" y="3146"/>
                  </a:lnTo>
                  <a:lnTo>
                    <a:pt x="33" y="3125"/>
                  </a:lnTo>
                  <a:lnTo>
                    <a:pt x="18" y="3101"/>
                  </a:lnTo>
                  <a:lnTo>
                    <a:pt x="7" y="3075"/>
                  </a:lnTo>
                  <a:lnTo>
                    <a:pt x="1" y="3047"/>
                  </a:lnTo>
                  <a:lnTo>
                    <a:pt x="0" y="3019"/>
                  </a:lnTo>
                  <a:lnTo>
                    <a:pt x="5" y="2991"/>
                  </a:lnTo>
                  <a:lnTo>
                    <a:pt x="240" y="2049"/>
                  </a:lnTo>
                  <a:lnTo>
                    <a:pt x="247" y="2028"/>
                  </a:lnTo>
                  <a:lnTo>
                    <a:pt x="256" y="2009"/>
                  </a:lnTo>
                  <a:lnTo>
                    <a:pt x="245" y="1970"/>
                  </a:lnTo>
                  <a:lnTo>
                    <a:pt x="238" y="1931"/>
                  </a:lnTo>
                  <a:lnTo>
                    <a:pt x="236" y="1890"/>
                  </a:lnTo>
                  <a:lnTo>
                    <a:pt x="236" y="350"/>
                  </a:lnTo>
                  <a:lnTo>
                    <a:pt x="239" y="302"/>
                  </a:lnTo>
                  <a:lnTo>
                    <a:pt x="248" y="256"/>
                  </a:lnTo>
                  <a:lnTo>
                    <a:pt x="263" y="214"/>
                  </a:lnTo>
                  <a:lnTo>
                    <a:pt x="283" y="173"/>
                  </a:lnTo>
                  <a:lnTo>
                    <a:pt x="308" y="136"/>
                  </a:lnTo>
                  <a:lnTo>
                    <a:pt x="338" y="103"/>
                  </a:lnTo>
                  <a:lnTo>
                    <a:pt x="372" y="73"/>
                  </a:lnTo>
                  <a:lnTo>
                    <a:pt x="409" y="48"/>
                  </a:lnTo>
                  <a:lnTo>
                    <a:pt x="450" y="27"/>
                  </a:lnTo>
                  <a:lnTo>
                    <a:pt x="493" y="13"/>
                  </a:lnTo>
                  <a:lnTo>
                    <a:pt x="538" y="3"/>
                  </a:lnTo>
                  <a:lnTo>
                    <a:pt x="5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7" name="Freeform 17"/>
            <p:cNvSpPr>
              <a:spLocks/>
            </p:cNvSpPr>
            <p:nvPr/>
          </p:nvSpPr>
          <p:spPr bwMode="auto">
            <a:xfrm>
              <a:off x="3928" y="4071"/>
              <a:ext cx="108" cy="109"/>
            </a:xfrm>
            <a:custGeom>
              <a:avLst/>
              <a:gdLst>
                <a:gd name="T0" fmla="*/ 49 w 654"/>
                <a:gd name="T1" fmla="*/ 0 h 654"/>
                <a:gd name="T2" fmla="*/ 63 w 654"/>
                <a:gd name="T3" fmla="*/ 2 h 654"/>
                <a:gd name="T4" fmla="*/ 515 w 654"/>
                <a:gd name="T5" fmla="*/ 174 h 654"/>
                <a:gd name="T6" fmla="*/ 527 w 654"/>
                <a:gd name="T7" fmla="*/ 181 h 654"/>
                <a:gd name="T8" fmla="*/ 536 w 654"/>
                <a:gd name="T9" fmla="*/ 192 h 654"/>
                <a:gd name="T10" fmla="*/ 542 w 654"/>
                <a:gd name="T11" fmla="*/ 205 h 654"/>
                <a:gd name="T12" fmla="*/ 544 w 654"/>
                <a:gd name="T13" fmla="*/ 220 h 654"/>
                <a:gd name="T14" fmla="*/ 541 w 654"/>
                <a:gd name="T15" fmla="*/ 234 h 654"/>
                <a:gd name="T16" fmla="*/ 534 w 654"/>
                <a:gd name="T17" fmla="*/ 247 h 654"/>
                <a:gd name="T18" fmla="*/ 524 w 654"/>
                <a:gd name="T19" fmla="*/ 256 h 654"/>
                <a:gd name="T20" fmla="*/ 510 w 654"/>
                <a:gd name="T21" fmla="*/ 262 h 654"/>
                <a:gd name="T22" fmla="*/ 412 w 654"/>
                <a:gd name="T23" fmla="*/ 289 h 654"/>
                <a:gd name="T24" fmla="*/ 641 w 654"/>
                <a:gd name="T25" fmla="*/ 518 h 654"/>
                <a:gd name="T26" fmla="*/ 649 w 654"/>
                <a:gd name="T27" fmla="*/ 529 h 654"/>
                <a:gd name="T28" fmla="*/ 654 w 654"/>
                <a:gd name="T29" fmla="*/ 543 h 654"/>
                <a:gd name="T30" fmla="*/ 654 w 654"/>
                <a:gd name="T31" fmla="*/ 558 h 654"/>
                <a:gd name="T32" fmla="*/ 649 w 654"/>
                <a:gd name="T33" fmla="*/ 572 h 654"/>
                <a:gd name="T34" fmla="*/ 641 w 654"/>
                <a:gd name="T35" fmla="*/ 583 h 654"/>
                <a:gd name="T36" fmla="*/ 583 w 654"/>
                <a:gd name="T37" fmla="*/ 641 h 654"/>
                <a:gd name="T38" fmla="*/ 571 w 654"/>
                <a:gd name="T39" fmla="*/ 649 h 654"/>
                <a:gd name="T40" fmla="*/ 557 w 654"/>
                <a:gd name="T41" fmla="*/ 654 h 654"/>
                <a:gd name="T42" fmla="*/ 543 w 654"/>
                <a:gd name="T43" fmla="*/ 654 h 654"/>
                <a:gd name="T44" fmla="*/ 530 w 654"/>
                <a:gd name="T45" fmla="*/ 649 h 654"/>
                <a:gd name="T46" fmla="*/ 517 w 654"/>
                <a:gd name="T47" fmla="*/ 641 h 654"/>
                <a:gd name="T48" fmla="*/ 289 w 654"/>
                <a:gd name="T49" fmla="*/ 412 h 654"/>
                <a:gd name="T50" fmla="*/ 262 w 654"/>
                <a:gd name="T51" fmla="*/ 510 h 654"/>
                <a:gd name="T52" fmla="*/ 256 w 654"/>
                <a:gd name="T53" fmla="*/ 524 h 654"/>
                <a:gd name="T54" fmla="*/ 246 w 654"/>
                <a:gd name="T55" fmla="*/ 534 h 654"/>
                <a:gd name="T56" fmla="*/ 234 w 654"/>
                <a:gd name="T57" fmla="*/ 541 h 654"/>
                <a:gd name="T58" fmla="*/ 220 w 654"/>
                <a:gd name="T59" fmla="*/ 544 h 654"/>
                <a:gd name="T60" fmla="*/ 205 w 654"/>
                <a:gd name="T61" fmla="*/ 543 h 654"/>
                <a:gd name="T62" fmla="*/ 192 w 654"/>
                <a:gd name="T63" fmla="*/ 536 h 654"/>
                <a:gd name="T64" fmla="*/ 181 w 654"/>
                <a:gd name="T65" fmla="*/ 527 h 654"/>
                <a:gd name="T66" fmla="*/ 174 w 654"/>
                <a:gd name="T67" fmla="*/ 515 h 654"/>
                <a:gd name="T68" fmla="*/ 3 w 654"/>
                <a:gd name="T69" fmla="*/ 62 h 654"/>
                <a:gd name="T70" fmla="*/ 0 w 654"/>
                <a:gd name="T71" fmla="*/ 50 h 654"/>
                <a:gd name="T72" fmla="*/ 0 w 654"/>
                <a:gd name="T73" fmla="*/ 36 h 654"/>
                <a:gd name="T74" fmla="*/ 5 w 654"/>
                <a:gd name="T75" fmla="*/ 24 h 654"/>
                <a:gd name="T76" fmla="*/ 14 w 654"/>
                <a:gd name="T77" fmla="*/ 13 h 654"/>
                <a:gd name="T78" fmla="*/ 24 w 654"/>
                <a:gd name="T79" fmla="*/ 5 h 654"/>
                <a:gd name="T80" fmla="*/ 37 w 654"/>
                <a:gd name="T81" fmla="*/ 1 h 654"/>
                <a:gd name="T82" fmla="*/ 49 w 654"/>
                <a:gd name="T83" fmla="*/ 0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4" h="654">
                  <a:moveTo>
                    <a:pt x="49" y="0"/>
                  </a:moveTo>
                  <a:lnTo>
                    <a:pt x="63" y="2"/>
                  </a:lnTo>
                  <a:lnTo>
                    <a:pt x="515" y="174"/>
                  </a:lnTo>
                  <a:lnTo>
                    <a:pt x="527" y="181"/>
                  </a:lnTo>
                  <a:lnTo>
                    <a:pt x="536" y="192"/>
                  </a:lnTo>
                  <a:lnTo>
                    <a:pt x="542" y="205"/>
                  </a:lnTo>
                  <a:lnTo>
                    <a:pt x="544" y="220"/>
                  </a:lnTo>
                  <a:lnTo>
                    <a:pt x="541" y="234"/>
                  </a:lnTo>
                  <a:lnTo>
                    <a:pt x="534" y="247"/>
                  </a:lnTo>
                  <a:lnTo>
                    <a:pt x="524" y="256"/>
                  </a:lnTo>
                  <a:lnTo>
                    <a:pt x="510" y="262"/>
                  </a:lnTo>
                  <a:lnTo>
                    <a:pt x="412" y="289"/>
                  </a:lnTo>
                  <a:lnTo>
                    <a:pt x="641" y="518"/>
                  </a:lnTo>
                  <a:lnTo>
                    <a:pt x="649" y="529"/>
                  </a:lnTo>
                  <a:lnTo>
                    <a:pt x="654" y="543"/>
                  </a:lnTo>
                  <a:lnTo>
                    <a:pt x="654" y="558"/>
                  </a:lnTo>
                  <a:lnTo>
                    <a:pt x="649" y="572"/>
                  </a:lnTo>
                  <a:lnTo>
                    <a:pt x="641" y="583"/>
                  </a:lnTo>
                  <a:lnTo>
                    <a:pt x="583" y="641"/>
                  </a:lnTo>
                  <a:lnTo>
                    <a:pt x="571" y="649"/>
                  </a:lnTo>
                  <a:lnTo>
                    <a:pt x="557" y="654"/>
                  </a:lnTo>
                  <a:lnTo>
                    <a:pt x="543" y="654"/>
                  </a:lnTo>
                  <a:lnTo>
                    <a:pt x="530" y="649"/>
                  </a:lnTo>
                  <a:lnTo>
                    <a:pt x="517" y="641"/>
                  </a:lnTo>
                  <a:lnTo>
                    <a:pt x="289" y="412"/>
                  </a:lnTo>
                  <a:lnTo>
                    <a:pt x="262" y="510"/>
                  </a:lnTo>
                  <a:lnTo>
                    <a:pt x="256" y="524"/>
                  </a:lnTo>
                  <a:lnTo>
                    <a:pt x="246" y="534"/>
                  </a:lnTo>
                  <a:lnTo>
                    <a:pt x="234" y="541"/>
                  </a:lnTo>
                  <a:lnTo>
                    <a:pt x="220" y="544"/>
                  </a:lnTo>
                  <a:lnTo>
                    <a:pt x="205" y="543"/>
                  </a:lnTo>
                  <a:lnTo>
                    <a:pt x="192" y="536"/>
                  </a:lnTo>
                  <a:lnTo>
                    <a:pt x="181" y="527"/>
                  </a:lnTo>
                  <a:lnTo>
                    <a:pt x="174" y="515"/>
                  </a:lnTo>
                  <a:lnTo>
                    <a:pt x="3" y="62"/>
                  </a:lnTo>
                  <a:lnTo>
                    <a:pt x="0" y="50"/>
                  </a:lnTo>
                  <a:lnTo>
                    <a:pt x="0" y="36"/>
                  </a:lnTo>
                  <a:lnTo>
                    <a:pt x="5" y="24"/>
                  </a:lnTo>
                  <a:lnTo>
                    <a:pt x="14" y="13"/>
                  </a:lnTo>
                  <a:lnTo>
                    <a:pt x="24" y="5"/>
                  </a:lnTo>
                  <a:lnTo>
                    <a:pt x="37" y="1"/>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sp>
        <p:nvSpPr>
          <p:cNvPr id="68" name="직사각형 66"/>
          <p:cNvSpPr/>
          <p:nvPr/>
        </p:nvSpPr>
        <p:spPr>
          <a:xfrm>
            <a:off x="1912124" y="1648098"/>
            <a:ext cx="2435125" cy="830997"/>
          </a:xfrm>
          <a:prstGeom prst="rect">
            <a:avLst/>
          </a:prstGeom>
        </p:spPr>
        <p:txBody>
          <a:bodyPr wrap="square">
            <a:spAutoFit/>
          </a:bodyPr>
          <a:lstStyle/>
          <a:p>
            <a:pPr algn="ctr"/>
            <a:r>
              <a:rPr lang="zh-TW" altLang="en-US" sz="3200" b="1" dirty="0">
                <a:solidFill>
                  <a:schemeClr val="bg2">
                    <a:lumMod val="10000"/>
                  </a:schemeClr>
                </a:solidFill>
                <a:latin typeface="Microsoft YaHei" pitchFamily="34" charset="-122"/>
                <a:ea typeface="Microsoft YaHei" pitchFamily="34" charset="-122"/>
              </a:rPr>
              <a:t>商品</a:t>
            </a:r>
            <a:r>
              <a:rPr lang="zh-TW" altLang="en-US" sz="2400" b="1" dirty="0">
                <a:solidFill>
                  <a:schemeClr val="bg2">
                    <a:lumMod val="10000"/>
                  </a:schemeClr>
                </a:solidFill>
                <a:latin typeface="Microsoft YaHei" pitchFamily="34" charset="-122"/>
                <a:ea typeface="Microsoft YaHei" pitchFamily="34" charset="-122"/>
              </a:rPr>
              <a:t>事業部</a:t>
            </a:r>
            <a:endParaRPr lang="en-US" altLang="ko-KR" sz="3200" b="1" dirty="0">
              <a:solidFill>
                <a:schemeClr val="bg2">
                  <a:lumMod val="10000"/>
                </a:schemeClr>
              </a:solidFill>
              <a:latin typeface="Microsoft YaHei" pitchFamily="34" charset="-122"/>
              <a:ea typeface="Microsoft YaHei" pitchFamily="34" charset="-122"/>
            </a:endParaRPr>
          </a:p>
          <a:p>
            <a:pPr algn="ctr"/>
            <a:r>
              <a:rPr lang="en-US" altLang="ko-KR" sz="1600" dirty="0" smtClean="0">
                <a:solidFill>
                  <a:schemeClr val="bg2">
                    <a:lumMod val="10000"/>
                  </a:schemeClr>
                </a:solidFill>
                <a:latin typeface="Microsoft YaHei" pitchFamily="34" charset="-122"/>
                <a:ea typeface="Microsoft YaHei" pitchFamily="34" charset="-122"/>
              </a:rPr>
              <a:t>www.ktnet.com.tw</a:t>
            </a:r>
            <a:endParaRPr lang="ko-KR" altLang="en-US" sz="1600" dirty="0">
              <a:solidFill>
                <a:schemeClr val="bg2">
                  <a:lumMod val="10000"/>
                </a:schemeClr>
              </a:solidFill>
              <a:latin typeface="Microsoft YaHei" pitchFamily="34" charset="-122"/>
            </a:endParaRPr>
          </a:p>
        </p:txBody>
      </p:sp>
      <p:pic>
        <p:nvPicPr>
          <p:cNvPr id="69" name="Picture 2" descr="C:\Users\kt\Desktop\包裝必放\TMS LOGO\TMS透明_200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566" y="3204713"/>
            <a:ext cx="1528091" cy="1528090"/>
          </a:xfrm>
          <a:prstGeom prst="rect">
            <a:avLst/>
          </a:prstGeom>
          <a:noFill/>
          <a:extLst>
            <a:ext uri="{909E8E84-426E-40DD-AFC4-6F175D3DCCD1}">
              <a14:hiddenFill xmlns:a14="http://schemas.microsoft.com/office/drawing/2010/main">
                <a:solidFill>
                  <a:srgbClr val="FFFFFF"/>
                </a:solidFill>
              </a14:hiddenFill>
            </a:ext>
          </a:extLst>
        </p:spPr>
      </p:pic>
      <p:sp>
        <p:nvSpPr>
          <p:cNvPr id="70" name="직사각형 66"/>
          <p:cNvSpPr/>
          <p:nvPr/>
        </p:nvSpPr>
        <p:spPr>
          <a:xfrm>
            <a:off x="7913045" y="1656275"/>
            <a:ext cx="2435125" cy="830997"/>
          </a:xfrm>
          <a:prstGeom prst="rect">
            <a:avLst/>
          </a:prstGeom>
        </p:spPr>
        <p:txBody>
          <a:bodyPr wrap="square">
            <a:spAutoFit/>
          </a:bodyPr>
          <a:lstStyle/>
          <a:p>
            <a:pPr algn="ctr"/>
            <a:r>
              <a:rPr lang="zh-TW" altLang="en-US" sz="3200" b="1" dirty="0" smtClean="0">
                <a:solidFill>
                  <a:schemeClr val="bg2">
                    <a:lumMod val="10000"/>
                  </a:schemeClr>
                </a:solidFill>
                <a:latin typeface="Microsoft YaHei" pitchFamily="34" charset="-122"/>
                <a:ea typeface="Microsoft YaHei" pitchFamily="34" charset="-122"/>
              </a:rPr>
              <a:t>軟體</a:t>
            </a:r>
            <a:r>
              <a:rPr lang="zh-TW" altLang="en-US" sz="2400" b="1" dirty="0" smtClean="0">
                <a:solidFill>
                  <a:schemeClr val="bg2">
                    <a:lumMod val="10000"/>
                  </a:schemeClr>
                </a:solidFill>
                <a:latin typeface="Microsoft YaHei" pitchFamily="34" charset="-122"/>
                <a:ea typeface="Microsoft YaHei" pitchFamily="34" charset="-122"/>
              </a:rPr>
              <a:t>開發部</a:t>
            </a:r>
            <a:endParaRPr lang="en-US" altLang="ko-KR" sz="2400" b="1" dirty="0">
              <a:solidFill>
                <a:schemeClr val="bg2">
                  <a:lumMod val="10000"/>
                </a:schemeClr>
              </a:solidFill>
              <a:latin typeface="Microsoft YaHei" pitchFamily="34" charset="-122"/>
              <a:ea typeface="Microsoft YaHei" pitchFamily="34" charset="-122"/>
            </a:endParaRPr>
          </a:p>
          <a:p>
            <a:pPr algn="ctr"/>
            <a:r>
              <a:rPr lang="en-US" altLang="ko-KR" sz="1600" dirty="0" smtClean="0">
                <a:solidFill>
                  <a:schemeClr val="bg2">
                    <a:lumMod val="10000"/>
                  </a:schemeClr>
                </a:solidFill>
                <a:latin typeface="Microsoft YaHei" pitchFamily="34" charset="-122"/>
                <a:ea typeface="Microsoft YaHei" pitchFamily="34" charset="-122"/>
              </a:rPr>
              <a:t>www.tmserp.com.tw</a:t>
            </a:r>
            <a:endParaRPr lang="ko-KR" altLang="en-US" sz="1600" dirty="0">
              <a:solidFill>
                <a:schemeClr val="bg2">
                  <a:lumMod val="10000"/>
                </a:schemeClr>
              </a:solidFill>
              <a:latin typeface="Microsoft YaHei" pitchFamily="34" charset="-122"/>
            </a:endParaRPr>
          </a:p>
        </p:txBody>
      </p:sp>
      <p:pic>
        <p:nvPicPr>
          <p:cNvPr id="71" name="Picture 3" descr="C:\Users\kt\Desktop\包裝必放\Clife舒適生活\Clife舒適生活-綠底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3205" y="3556384"/>
            <a:ext cx="812967" cy="812967"/>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 descr="C:\Users\kt\Desktop\包裝必放\KT商標檔案\KTNET完整.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3718" y="3024200"/>
            <a:ext cx="1211943" cy="30031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 descr="C:\Users\kt\Desktop\包裝必放\KT商標檔案\蛇吞象.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9264" y="4542251"/>
            <a:ext cx="980852" cy="329293"/>
          </a:xfrm>
          <a:prstGeom prst="rect">
            <a:avLst/>
          </a:prstGeom>
          <a:noFill/>
          <a:extLst>
            <a:ext uri="{909E8E84-426E-40DD-AFC4-6F175D3DCCD1}">
              <a14:hiddenFill xmlns:a14="http://schemas.microsoft.com/office/drawing/2010/main">
                <a:solidFill>
                  <a:srgbClr val="FFFFFF"/>
                </a:solidFill>
              </a14:hiddenFill>
            </a:ext>
          </a:extLst>
        </p:spPr>
      </p:pic>
      <p:sp>
        <p:nvSpPr>
          <p:cNvPr id="74" name="직사각형 66"/>
          <p:cNvSpPr/>
          <p:nvPr/>
        </p:nvSpPr>
        <p:spPr>
          <a:xfrm>
            <a:off x="4907653" y="2290252"/>
            <a:ext cx="2435125" cy="1077218"/>
          </a:xfrm>
          <a:prstGeom prst="rect">
            <a:avLst/>
          </a:prstGeom>
        </p:spPr>
        <p:txBody>
          <a:bodyPr wrap="square">
            <a:spAutoFit/>
          </a:bodyPr>
          <a:lstStyle/>
          <a:p>
            <a:pPr algn="ctr"/>
            <a:r>
              <a:rPr lang="zh-TW" altLang="en-US" sz="3200" b="1" dirty="0">
                <a:solidFill>
                  <a:schemeClr val="bg1"/>
                </a:solidFill>
                <a:latin typeface="華康儷黑 Std W5" pitchFamily="34" charset="-120"/>
                <a:ea typeface="華康儷黑 Std W5" pitchFamily="34" charset="-120"/>
              </a:rPr>
              <a:t>廣鐸</a:t>
            </a:r>
            <a:r>
              <a:rPr lang="zh-TW" altLang="en-US" sz="3200" b="1" dirty="0" smtClean="0">
                <a:solidFill>
                  <a:schemeClr val="bg1"/>
                </a:solidFill>
                <a:latin typeface="華康儷黑 Std W5" pitchFamily="34" charset="-120"/>
                <a:ea typeface="華康儷黑 Std W5" pitchFamily="34" charset="-120"/>
              </a:rPr>
              <a:t>企業</a:t>
            </a:r>
            <a:endParaRPr lang="en-US" altLang="zh-TW" sz="3200" b="1" dirty="0" smtClean="0">
              <a:solidFill>
                <a:schemeClr val="bg1"/>
              </a:solidFill>
              <a:latin typeface="華康儷黑 Std W5" pitchFamily="34" charset="-120"/>
              <a:ea typeface="華康儷黑 Std W5" pitchFamily="34" charset="-120"/>
            </a:endParaRPr>
          </a:p>
          <a:p>
            <a:pPr algn="ctr"/>
            <a:r>
              <a:rPr lang="zh-TW" altLang="en-US" sz="3200" b="1" dirty="0" smtClean="0">
                <a:solidFill>
                  <a:schemeClr val="bg1"/>
                </a:solidFill>
                <a:latin typeface="華康儷黑 Std W5" pitchFamily="34" charset="-120"/>
                <a:ea typeface="華康儷黑 Std W5" pitchFamily="34" charset="-120"/>
              </a:rPr>
              <a:t>有限公司</a:t>
            </a:r>
            <a:endParaRPr lang="en-US" altLang="ko-KR" sz="3200" b="1" dirty="0">
              <a:solidFill>
                <a:schemeClr val="bg1"/>
              </a:solidFill>
              <a:latin typeface="華康儷黑 Std W5" pitchFamily="34" charset="-120"/>
              <a:ea typeface="華康儷黑 Std W5" pitchFamily="34" charset="-120"/>
            </a:endParaRPr>
          </a:p>
        </p:txBody>
      </p:sp>
      <p:sp>
        <p:nvSpPr>
          <p:cNvPr id="75" name="圓角化同側角落矩形 74"/>
          <p:cNvSpPr/>
          <p:nvPr/>
        </p:nvSpPr>
        <p:spPr>
          <a:xfrm rot="10800000">
            <a:off x="286581" y="-2069"/>
            <a:ext cx="1703861" cy="648572"/>
          </a:xfrm>
          <a:prstGeom prst="round2SameRect">
            <a:avLst/>
          </a:prstGeom>
          <a:solidFill>
            <a:schemeClr val="bg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직사각형 66"/>
          <p:cNvSpPr/>
          <p:nvPr/>
        </p:nvSpPr>
        <p:spPr>
          <a:xfrm>
            <a:off x="194429" y="91383"/>
            <a:ext cx="1888163" cy="461665"/>
          </a:xfrm>
          <a:prstGeom prst="rect">
            <a:avLst/>
          </a:prstGeom>
        </p:spPr>
        <p:txBody>
          <a:bodyPr wrap="square">
            <a:spAutoFit/>
          </a:bodyPr>
          <a:lstStyle/>
          <a:p>
            <a:pPr algn="ctr"/>
            <a:r>
              <a:rPr lang="zh-TW" altLang="en-US" sz="2400" b="1" dirty="0" smtClean="0">
                <a:solidFill>
                  <a:prstClr val="white"/>
                </a:solidFill>
                <a:latin typeface="華康儷黑 Std W3" pitchFamily="34" charset="-120"/>
                <a:ea typeface="華康儷黑 Std W3" pitchFamily="34" charset="-120"/>
              </a:rPr>
              <a:t>公司</a:t>
            </a:r>
            <a:r>
              <a:rPr lang="zh-TW" altLang="en-US" sz="2400" b="1" dirty="0">
                <a:solidFill>
                  <a:prstClr val="white"/>
                </a:solidFill>
                <a:latin typeface="華康儷黑 Std W3" pitchFamily="34" charset="-120"/>
                <a:ea typeface="華康儷黑 Std W3" pitchFamily="34" charset="-120"/>
              </a:rPr>
              <a:t>簡介</a:t>
            </a:r>
            <a:endParaRPr lang="en-US" altLang="ko-KR" sz="2400" b="1" dirty="0">
              <a:solidFill>
                <a:prstClr val="white"/>
              </a:solidFill>
              <a:latin typeface="華康儷黑 Std W3" pitchFamily="34" charset="-120"/>
              <a:ea typeface="華康儷黑 Std W3" pitchFamily="34" charset="-120"/>
            </a:endParaRPr>
          </a:p>
        </p:txBody>
      </p:sp>
      <p:sp>
        <p:nvSpPr>
          <p:cNvPr id="77" name="직사각형 66"/>
          <p:cNvSpPr/>
          <p:nvPr/>
        </p:nvSpPr>
        <p:spPr>
          <a:xfrm>
            <a:off x="533750" y="5726836"/>
            <a:ext cx="3394706" cy="338554"/>
          </a:xfrm>
          <a:prstGeom prst="rect">
            <a:avLst/>
          </a:prstGeom>
        </p:spPr>
        <p:txBody>
          <a:bodyPr wrap="square">
            <a:spAutoFit/>
          </a:bodyPr>
          <a:lstStyle/>
          <a:p>
            <a:r>
              <a:rPr lang="zh-TW" altLang="en-US" sz="1600" b="1" dirty="0">
                <a:solidFill>
                  <a:schemeClr val="accent1">
                    <a:lumMod val="75000"/>
                  </a:schemeClr>
                </a:solidFill>
                <a:latin typeface="Microsoft YaHei" pitchFamily="34" charset="-122"/>
                <a:ea typeface="Microsoft YaHei" pitchFamily="34" charset="-122"/>
              </a:rPr>
              <a:t>廣鐸企業</a:t>
            </a:r>
            <a:r>
              <a:rPr lang="zh-TW" altLang="en-US" sz="1600" b="1" dirty="0" smtClean="0">
                <a:solidFill>
                  <a:schemeClr val="accent1">
                    <a:lumMod val="75000"/>
                  </a:schemeClr>
                </a:solidFill>
                <a:latin typeface="Microsoft YaHei" pitchFamily="34" charset="-122"/>
                <a:ea typeface="Microsoft YaHei" pitchFamily="34" charset="-122"/>
              </a:rPr>
              <a:t>成立於民國</a:t>
            </a:r>
            <a:r>
              <a:rPr lang="en-US" altLang="zh-TW" sz="1600" b="1" dirty="0" smtClean="0">
                <a:solidFill>
                  <a:schemeClr val="accent1">
                    <a:lumMod val="75000"/>
                  </a:schemeClr>
                </a:solidFill>
                <a:latin typeface="Microsoft YaHei" pitchFamily="34" charset="-122"/>
                <a:ea typeface="Microsoft YaHei" pitchFamily="34" charset="-122"/>
              </a:rPr>
              <a:t>79</a:t>
            </a:r>
            <a:r>
              <a:rPr lang="zh-TW" altLang="en-US" sz="1600" b="1" dirty="0" smtClean="0">
                <a:solidFill>
                  <a:schemeClr val="accent1">
                    <a:lumMod val="75000"/>
                  </a:schemeClr>
                </a:solidFill>
                <a:latin typeface="Microsoft YaHei" pitchFamily="34" charset="-122"/>
                <a:ea typeface="Microsoft YaHei" pitchFamily="34" charset="-122"/>
              </a:rPr>
              <a:t>年</a:t>
            </a:r>
            <a:endParaRPr lang="ko-KR" altLang="en-US" sz="1000" dirty="0">
              <a:solidFill>
                <a:schemeClr val="accent1">
                  <a:lumMod val="75000"/>
                </a:schemeClr>
              </a:solidFill>
              <a:latin typeface="Microsoft YaHei" pitchFamily="34" charset="-122"/>
            </a:endParaRPr>
          </a:p>
        </p:txBody>
      </p:sp>
      <p:grpSp>
        <p:nvGrpSpPr>
          <p:cNvPr id="78" name="群組 77"/>
          <p:cNvGrpSpPr/>
          <p:nvPr/>
        </p:nvGrpSpPr>
        <p:grpSpPr>
          <a:xfrm>
            <a:off x="476995" y="6123369"/>
            <a:ext cx="10611527" cy="439608"/>
            <a:chOff x="229825" y="5530749"/>
            <a:chExt cx="10611527" cy="439608"/>
          </a:xfrm>
        </p:grpSpPr>
        <p:sp>
          <p:nvSpPr>
            <p:cNvPr id="79" name="직사각형 66"/>
            <p:cNvSpPr/>
            <p:nvPr/>
          </p:nvSpPr>
          <p:spPr>
            <a:xfrm>
              <a:off x="229825" y="5568545"/>
              <a:ext cx="1721768" cy="369332"/>
            </a:xfrm>
            <a:prstGeom prst="rect">
              <a:avLst/>
            </a:prstGeom>
          </p:spPr>
          <p:txBody>
            <a:bodyPr wrap="square">
              <a:spAutoFit/>
            </a:bodyPr>
            <a:lstStyle/>
            <a:p>
              <a:pPr algn="ctr"/>
              <a:r>
                <a:rPr lang="zh-TW" altLang="en-US" b="1" dirty="0">
                  <a:solidFill>
                    <a:schemeClr val="bg2">
                      <a:lumMod val="25000"/>
                    </a:schemeClr>
                  </a:solidFill>
                  <a:latin typeface="Microsoft YaHei" pitchFamily="34" charset="-122"/>
                  <a:ea typeface="Microsoft YaHei" pitchFamily="34" charset="-122"/>
                </a:rPr>
                <a:t>全台服務</a:t>
              </a:r>
              <a:r>
                <a:rPr lang="zh-TW" altLang="en-US" b="1" dirty="0" smtClean="0">
                  <a:solidFill>
                    <a:schemeClr val="bg2">
                      <a:lumMod val="25000"/>
                    </a:schemeClr>
                  </a:solidFill>
                  <a:latin typeface="Microsoft YaHei" pitchFamily="34" charset="-122"/>
                  <a:ea typeface="Microsoft YaHei" pitchFamily="34" charset="-122"/>
                </a:rPr>
                <a:t>據點</a:t>
              </a:r>
              <a:endParaRPr lang="ko-KR" altLang="en-US" sz="1050" dirty="0">
                <a:solidFill>
                  <a:schemeClr val="bg2">
                    <a:lumMod val="25000"/>
                  </a:schemeClr>
                </a:solidFill>
                <a:latin typeface="Microsoft YaHei" pitchFamily="34" charset="-122"/>
              </a:endParaRPr>
            </a:p>
          </p:txBody>
        </p:sp>
        <p:sp>
          <p:nvSpPr>
            <p:cNvPr id="80" name="직사각형 66"/>
            <p:cNvSpPr/>
            <p:nvPr/>
          </p:nvSpPr>
          <p:spPr>
            <a:xfrm>
              <a:off x="1983933" y="5570247"/>
              <a:ext cx="8857419" cy="400110"/>
            </a:xfrm>
            <a:prstGeom prst="rect">
              <a:avLst/>
            </a:prstGeom>
          </p:spPr>
          <p:txBody>
            <a:bodyPr wrap="square">
              <a:spAutoFit/>
            </a:bodyPr>
            <a:lstStyle/>
            <a:p>
              <a:r>
                <a:rPr lang="zh-TW" altLang="en-US" sz="2000" b="1" dirty="0" smtClean="0">
                  <a:solidFill>
                    <a:schemeClr val="bg2">
                      <a:lumMod val="25000"/>
                    </a:schemeClr>
                  </a:solidFill>
                  <a:latin typeface="Microsoft YaHei" pitchFamily="34" charset="-122"/>
                  <a:ea typeface="Microsoft YaHei" pitchFamily="34" charset="-122"/>
                </a:rPr>
                <a:t>台北</a:t>
              </a:r>
              <a:r>
                <a:rPr lang="zh-TW" altLang="en-US" sz="2000" b="1" dirty="0">
                  <a:solidFill>
                    <a:schemeClr val="bg2">
                      <a:lumMod val="25000"/>
                    </a:schemeClr>
                  </a:solidFill>
                  <a:latin typeface="Microsoft YaHei" pitchFamily="34" charset="-122"/>
                  <a:ea typeface="Microsoft YaHei" pitchFamily="34" charset="-122"/>
                </a:rPr>
                <a:t>｜</a:t>
              </a:r>
              <a:r>
                <a:rPr lang="zh-TW" altLang="en-US" sz="2000" b="1" dirty="0" smtClean="0">
                  <a:solidFill>
                    <a:schemeClr val="bg2">
                      <a:lumMod val="25000"/>
                    </a:schemeClr>
                  </a:solidFill>
                  <a:latin typeface="Microsoft YaHei" pitchFamily="34" charset="-122"/>
                  <a:ea typeface="Microsoft YaHei" pitchFamily="34" charset="-122"/>
                </a:rPr>
                <a:t>新竹</a:t>
              </a:r>
              <a:r>
                <a:rPr lang="zh-TW" altLang="en-US" sz="2000" b="1" dirty="0">
                  <a:solidFill>
                    <a:schemeClr val="bg2">
                      <a:lumMod val="25000"/>
                    </a:schemeClr>
                  </a:solidFill>
                  <a:latin typeface="Microsoft YaHei" pitchFamily="34" charset="-122"/>
                  <a:ea typeface="Microsoft YaHei" pitchFamily="34" charset="-122"/>
                </a:rPr>
                <a:t>｜ </a:t>
              </a:r>
              <a:r>
                <a:rPr lang="zh-TW" altLang="en-US" sz="2000" b="1" dirty="0" smtClean="0">
                  <a:solidFill>
                    <a:schemeClr val="bg2">
                      <a:lumMod val="25000"/>
                    </a:schemeClr>
                  </a:solidFill>
                  <a:latin typeface="Microsoft YaHei" pitchFamily="34" charset="-122"/>
                  <a:ea typeface="Microsoft YaHei" pitchFamily="34" charset="-122"/>
                </a:rPr>
                <a:t>台中｜台南｜高雄｜花蓮｜深圳辦公室</a:t>
              </a:r>
              <a:endParaRPr lang="ko-KR" altLang="en-US" sz="1100" dirty="0">
                <a:solidFill>
                  <a:schemeClr val="bg2">
                    <a:lumMod val="25000"/>
                  </a:schemeClr>
                </a:solidFill>
                <a:latin typeface="Microsoft YaHei" pitchFamily="34" charset="-122"/>
              </a:endParaRPr>
            </a:p>
          </p:txBody>
        </p:sp>
        <p:sp>
          <p:nvSpPr>
            <p:cNvPr id="81" name="圓角矩形 80"/>
            <p:cNvSpPr/>
            <p:nvPr/>
          </p:nvSpPr>
          <p:spPr>
            <a:xfrm>
              <a:off x="286580" y="5530749"/>
              <a:ext cx="1608259" cy="435429"/>
            </a:xfrm>
            <a:prstGeom prst="round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2">
                    <a:lumMod val="25000"/>
                  </a:schemeClr>
                </a:solidFill>
              </a:endParaRPr>
            </a:p>
          </p:txBody>
        </p:sp>
      </p:grpSp>
      <p:pic>
        <p:nvPicPr>
          <p:cNvPr id="82" name="Picture 10" descr="C:\Users\kt\Desktop\包裝必放\KT商標檔案\廣鐸白.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8555" y="1258559"/>
            <a:ext cx="2233318" cy="899229"/>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5" descr="C:\Users\kt\Desktop\包裝必放\TMS LOGO\TMS LOGO-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25150" y="91383"/>
            <a:ext cx="1255712" cy="514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529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KTNET廣鐸\KT全製作\★ TMS相關 ★\TMS獲利王簡報_ERP進銷存會計_20181130\PNG\TMS獲利王簡介-2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1999" cy="6859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27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D:\KTNET廣鐸\KT全製作\★ TMS相關 ★\TMS_全套餐簡報_20190916\TMS全套餐簡報-108年-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3"/>
          <p:cNvSpPr txBox="1">
            <a:spLocks/>
          </p:cNvSpPr>
          <p:nvPr/>
        </p:nvSpPr>
        <p:spPr>
          <a:xfrm>
            <a:off x="9114910" y="6356350"/>
            <a:ext cx="27432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1200" kern="1200">
                <a:solidFill>
                  <a:schemeClr val="tx1">
                    <a:tint val="75000"/>
                  </a:schemeClr>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defRPr/>
            </a:pPr>
            <a:fld id="{FB982C3E-7FF8-43DB-A4AA-0ED77E83C6C2}" type="slidenum">
              <a:rPr lang="zh-TW" altLang="en-US" smtClean="0">
                <a:solidFill>
                  <a:schemeClr val="tx1">
                    <a:lumMod val="85000"/>
                    <a:lumOff val="15000"/>
                  </a:schemeClr>
                </a:solidFill>
                <a:latin typeface="Microsoft YaHei" pitchFamily="34" charset="-122"/>
                <a:ea typeface="Microsoft YaHei" pitchFamily="34" charset="-122"/>
              </a:rPr>
              <a:pPr>
                <a:defRPr/>
              </a:pPr>
              <a:t>21</a:t>
            </a:fld>
            <a:endParaRPr lang="en-US" altLang="zh-TW" dirty="0">
              <a:solidFill>
                <a:schemeClr val="tx1">
                  <a:lumMod val="85000"/>
                  <a:lumOff val="15000"/>
                </a:schemeClr>
              </a:solidFill>
              <a:latin typeface="Microsoft YaHei" pitchFamily="34" charset="-122"/>
              <a:ea typeface="Microsoft YaHei" pitchFamily="34" charset="-122"/>
            </a:endParaRPr>
          </a:p>
        </p:txBody>
      </p:sp>
    </p:spTree>
    <p:extLst>
      <p:ext uri="{BB962C8B-B14F-4D97-AF65-F5344CB8AC3E}">
        <p14:creationId xmlns:p14="http://schemas.microsoft.com/office/powerpoint/2010/main" val="1943714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KTNET廣鐸\KT全製作\★ TMS相關 ★\TMS獲利王簡報_電子發票全餐_20190916\TMS全套餐簡報-108年-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538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927158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3"/>
          <p:cNvSpPr txBox="1">
            <a:spLocks/>
          </p:cNvSpPr>
          <p:nvPr/>
        </p:nvSpPr>
        <p:spPr>
          <a:xfrm>
            <a:off x="9114910" y="6356350"/>
            <a:ext cx="27432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1200" kern="1200">
                <a:solidFill>
                  <a:schemeClr val="tx1">
                    <a:tint val="75000"/>
                  </a:schemeClr>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defRPr/>
            </a:pPr>
            <a:fld id="{FB982C3E-7FF8-43DB-A4AA-0ED77E83C6C2}" type="slidenum">
              <a:rPr lang="zh-TW" altLang="en-US" smtClean="0">
                <a:solidFill>
                  <a:schemeClr val="tx1">
                    <a:lumMod val="85000"/>
                    <a:lumOff val="15000"/>
                  </a:schemeClr>
                </a:solidFill>
                <a:latin typeface="Microsoft YaHei" pitchFamily="34" charset="-122"/>
                <a:ea typeface="Microsoft YaHei" pitchFamily="34" charset="-122"/>
              </a:rPr>
              <a:pPr>
                <a:defRPr/>
              </a:pPr>
              <a:t>3</a:t>
            </a:fld>
            <a:endParaRPr lang="en-US" altLang="zh-TW" dirty="0">
              <a:solidFill>
                <a:schemeClr val="tx1">
                  <a:lumMod val="85000"/>
                  <a:lumOff val="15000"/>
                </a:schemeClr>
              </a:solidFill>
              <a:latin typeface="Microsoft YaHei" pitchFamily="34" charset="-122"/>
              <a:ea typeface="Microsoft YaHei" pitchFamily="34" charset="-122"/>
            </a:endParaRPr>
          </a:p>
        </p:txBody>
      </p:sp>
      <p:pic>
        <p:nvPicPr>
          <p:cNvPr id="65" name="Picture 2" descr="https://www.tmserp.com.tw/images/line_AD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504" y="1518307"/>
            <a:ext cx="5409406" cy="5020605"/>
          </a:xfrm>
          <a:prstGeom prst="rect">
            <a:avLst/>
          </a:prstGeom>
          <a:noFill/>
          <a:extLst>
            <a:ext uri="{909E8E84-426E-40DD-AFC4-6F175D3DCCD1}">
              <a14:hiddenFill xmlns:a14="http://schemas.microsoft.com/office/drawing/2010/main">
                <a:solidFill>
                  <a:srgbClr val="FFFFFF"/>
                </a:solidFill>
              </a14:hiddenFill>
            </a:ext>
          </a:extLst>
        </p:spPr>
      </p:pic>
      <p:grpSp>
        <p:nvGrpSpPr>
          <p:cNvPr id="97" name="群組 96"/>
          <p:cNvGrpSpPr/>
          <p:nvPr/>
        </p:nvGrpSpPr>
        <p:grpSpPr>
          <a:xfrm>
            <a:off x="491811" y="1643576"/>
            <a:ext cx="5400032" cy="4785068"/>
            <a:chOff x="5864133" y="1643576"/>
            <a:chExt cx="5400032" cy="4785068"/>
          </a:xfrm>
        </p:grpSpPr>
        <p:sp>
          <p:nvSpPr>
            <p:cNvPr id="3" name="矩形 2"/>
            <p:cNvSpPr/>
            <p:nvPr/>
          </p:nvSpPr>
          <p:spPr>
            <a:xfrm>
              <a:off x="5880038" y="1645921"/>
              <a:ext cx="1537855" cy="399011"/>
            </a:xfrm>
            <a:prstGeom prst="rect">
              <a:avLst/>
            </a:prstGeom>
            <a:solidFill>
              <a:schemeClr val="tx2">
                <a:lumMod val="7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6210383" y="1665864"/>
              <a:ext cx="877164" cy="369332"/>
            </a:xfrm>
            <a:prstGeom prst="rect">
              <a:avLst/>
            </a:prstGeom>
            <a:noFill/>
          </p:spPr>
          <p:txBody>
            <a:bodyPr wrap="none" rtlCol="0">
              <a:spAutoFit/>
            </a:bodyPr>
            <a:lstStyle/>
            <a:p>
              <a:pPr algn="ctr"/>
              <a:r>
                <a:rPr lang="zh-TW" altLang="en-US" b="1" dirty="0" smtClean="0">
                  <a:solidFill>
                    <a:schemeClr val="bg1"/>
                  </a:solidFill>
                  <a:latin typeface="Microsoft YaHei" pitchFamily="34" charset="-122"/>
                  <a:ea typeface="Microsoft YaHei" pitchFamily="34" charset="-122"/>
                </a:rPr>
                <a:t>進銷存</a:t>
              </a:r>
              <a:endParaRPr lang="zh-TW" altLang="en-US" b="1" dirty="0">
                <a:solidFill>
                  <a:schemeClr val="bg1"/>
                </a:solidFill>
                <a:latin typeface="Microsoft YaHei" pitchFamily="34" charset="-122"/>
                <a:ea typeface="Microsoft YaHei" pitchFamily="34" charset="-122"/>
              </a:endParaRPr>
            </a:p>
          </p:txBody>
        </p:sp>
        <p:sp>
          <p:nvSpPr>
            <p:cNvPr id="11" name="矩形 10"/>
            <p:cNvSpPr/>
            <p:nvPr/>
          </p:nvSpPr>
          <p:spPr>
            <a:xfrm>
              <a:off x="5880037" y="2192336"/>
              <a:ext cx="1537855" cy="399011"/>
            </a:xfrm>
            <a:prstGeom prst="rect">
              <a:avLst/>
            </a:prstGeom>
            <a:solidFill>
              <a:schemeClr val="tx2">
                <a:lumMod val="7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5864133" y="2212279"/>
              <a:ext cx="1569661" cy="369332"/>
            </a:xfrm>
            <a:prstGeom prst="rect">
              <a:avLst/>
            </a:prstGeom>
            <a:noFill/>
            <a:effectLst>
              <a:reflection blurRad="6350" stA="52000" endA="300" endPos="35000" dir="5400000" sy="-100000" algn="bl" rotWithShape="0"/>
            </a:effectLst>
          </p:spPr>
          <p:txBody>
            <a:bodyPr wrap="none" rtlCol="0">
              <a:spAutoFit/>
            </a:bodyPr>
            <a:lstStyle/>
            <a:p>
              <a:pPr algn="ctr"/>
              <a:r>
                <a:rPr lang="zh-TW" altLang="en-US" b="1" dirty="0" smtClean="0">
                  <a:solidFill>
                    <a:schemeClr val="bg1"/>
                  </a:solidFill>
                  <a:latin typeface="Microsoft YaHei" pitchFamily="34" charset="-122"/>
                  <a:ea typeface="Microsoft YaHei" pitchFamily="34" charset="-122"/>
                </a:rPr>
                <a:t>網路訂單拋轉</a:t>
              </a:r>
              <a:endParaRPr lang="zh-TW" altLang="en-US" b="1" dirty="0">
                <a:solidFill>
                  <a:schemeClr val="bg1"/>
                </a:solidFill>
                <a:latin typeface="Microsoft YaHei" pitchFamily="34" charset="-122"/>
                <a:ea typeface="Microsoft YaHei" pitchFamily="34" charset="-122"/>
              </a:endParaRPr>
            </a:p>
          </p:txBody>
        </p:sp>
        <p:sp>
          <p:nvSpPr>
            <p:cNvPr id="14" name="矩形 13"/>
            <p:cNvSpPr/>
            <p:nvPr/>
          </p:nvSpPr>
          <p:spPr>
            <a:xfrm>
              <a:off x="5880038" y="2751182"/>
              <a:ext cx="1537855" cy="399011"/>
            </a:xfrm>
            <a:prstGeom prst="rect">
              <a:avLst/>
            </a:prstGeom>
            <a:solidFill>
              <a:schemeClr val="tx2">
                <a:lumMod val="7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6094966" y="2771125"/>
              <a:ext cx="1107997" cy="369332"/>
            </a:xfrm>
            <a:prstGeom prst="rect">
              <a:avLst/>
            </a:prstGeom>
            <a:noFill/>
          </p:spPr>
          <p:txBody>
            <a:bodyPr wrap="none" rtlCol="0">
              <a:spAutoFit/>
            </a:bodyPr>
            <a:lstStyle/>
            <a:p>
              <a:pPr algn="ctr"/>
              <a:r>
                <a:rPr lang="zh-TW" altLang="en-US" b="1" dirty="0" smtClean="0">
                  <a:solidFill>
                    <a:schemeClr val="bg1"/>
                  </a:solidFill>
                  <a:latin typeface="Microsoft YaHei" pitchFamily="34" charset="-122"/>
                  <a:ea typeface="Microsoft YaHei" pitchFamily="34" charset="-122"/>
                </a:rPr>
                <a:t>銀行票據</a:t>
              </a:r>
              <a:endParaRPr lang="zh-TW" altLang="en-US" b="1" dirty="0">
                <a:solidFill>
                  <a:schemeClr val="bg1"/>
                </a:solidFill>
                <a:latin typeface="Microsoft YaHei" pitchFamily="34" charset="-122"/>
                <a:ea typeface="Microsoft YaHei" pitchFamily="34" charset="-122"/>
              </a:endParaRPr>
            </a:p>
          </p:txBody>
        </p:sp>
        <p:sp>
          <p:nvSpPr>
            <p:cNvPr id="17" name="矩形 16"/>
            <p:cNvSpPr/>
            <p:nvPr/>
          </p:nvSpPr>
          <p:spPr>
            <a:xfrm>
              <a:off x="5880038" y="3310629"/>
              <a:ext cx="1537855" cy="399011"/>
            </a:xfrm>
            <a:prstGeom prst="rect">
              <a:avLst/>
            </a:prstGeom>
            <a:solidFill>
              <a:schemeClr val="tx2">
                <a:lumMod val="7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6094965" y="3330572"/>
              <a:ext cx="1107997" cy="369332"/>
            </a:xfrm>
            <a:prstGeom prst="rect">
              <a:avLst/>
            </a:prstGeom>
            <a:noFill/>
          </p:spPr>
          <p:txBody>
            <a:bodyPr wrap="none" rtlCol="0">
              <a:spAutoFit/>
            </a:bodyPr>
            <a:lstStyle/>
            <a:p>
              <a:pPr algn="ctr"/>
              <a:r>
                <a:rPr lang="zh-TW" altLang="en-US" b="1" dirty="0" smtClean="0">
                  <a:solidFill>
                    <a:schemeClr val="bg1"/>
                  </a:solidFill>
                  <a:latin typeface="Microsoft YaHei" pitchFamily="34" charset="-122"/>
                  <a:ea typeface="Microsoft YaHei" pitchFamily="34" charset="-122"/>
                </a:rPr>
                <a:t>財務報表</a:t>
              </a:r>
              <a:endParaRPr lang="zh-TW" altLang="en-US" b="1" dirty="0">
                <a:solidFill>
                  <a:schemeClr val="bg1"/>
                </a:solidFill>
                <a:latin typeface="Microsoft YaHei" pitchFamily="34" charset="-122"/>
                <a:ea typeface="Microsoft YaHei" pitchFamily="34" charset="-122"/>
              </a:endParaRPr>
            </a:p>
          </p:txBody>
        </p:sp>
        <p:sp>
          <p:nvSpPr>
            <p:cNvPr id="20" name="矩形 19"/>
            <p:cNvSpPr/>
            <p:nvPr/>
          </p:nvSpPr>
          <p:spPr>
            <a:xfrm>
              <a:off x="5880038" y="3848927"/>
              <a:ext cx="1537855" cy="399011"/>
            </a:xfrm>
            <a:prstGeom prst="rect">
              <a:avLst/>
            </a:prstGeom>
            <a:solidFill>
              <a:schemeClr val="tx2">
                <a:lumMod val="7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6094965" y="3868870"/>
              <a:ext cx="1107997" cy="369332"/>
            </a:xfrm>
            <a:prstGeom prst="rect">
              <a:avLst/>
            </a:prstGeom>
            <a:noFill/>
          </p:spPr>
          <p:txBody>
            <a:bodyPr wrap="none" rtlCol="0">
              <a:spAutoFit/>
            </a:bodyPr>
            <a:lstStyle/>
            <a:p>
              <a:pPr algn="ctr"/>
              <a:r>
                <a:rPr lang="zh-TW" altLang="en-US" b="1" dirty="0" smtClean="0">
                  <a:solidFill>
                    <a:schemeClr val="bg1"/>
                  </a:solidFill>
                  <a:latin typeface="Microsoft YaHei" pitchFamily="34" charset="-122"/>
                  <a:ea typeface="Microsoft YaHei" pitchFamily="34" charset="-122"/>
                </a:rPr>
                <a:t>營業統計</a:t>
              </a:r>
              <a:endParaRPr lang="zh-TW" altLang="en-US" b="1" dirty="0">
                <a:solidFill>
                  <a:schemeClr val="bg1"/>
                </a:solidFill>
                <a:latin typeface="Microsoft YaHei" pitchFamily="34" charset="-122"/>
                <a:ea typeface="Microsoft YaHei" pitchFamily="34" charset="-122"/>
              </a:endParaRPr>
            </a:p>
          </p:txBody>
        </p:sp>
        <p:sp>
          <p:nvSpPr>
            <p:cNvPr id="23" name="矩形 22"/>
            <p:cNvSpPr/>
            <p:nvPr/>
          </p:nvSpPr>
          <p:spPr>
            <a:xfrm>
              <a:off x="5880038" y="4378306"/>
              <a:ext cx="1537855" cy="399011"/>
            </a:xfrm>
            <a:prstGeom prst="rect">
              <a:avLst/>
            </a:prstGeom>
            <a:solidFill>
              <a:schemeClr val="tx2">
                <a:lumMod val="7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文字方塊 23"/>
            <p:cNvSpPr txBox="1"/>
            <p:nvPr/>
          </p:nvSpPr>
          <p:spPr>
            <a:xfrm>
              <a:off x="6094964" y="4398249"/>
              <a:ext cx="1107997" cy="369332"/>
            </a:xfrm>
            <a:prstGeom prst="rect">
              <a:avLst/>
            </a:prstGeom>
            <a:noFill/>
          </p:spPr>
          <p:txBody>
            <a:bodyPr wrap="none" rtlCol="0">
              <a:spAutoFit/>
            </a:bodyPr>
            <a:lstStyle/>
            <a:p>
              <a:pPr algn="ctr"/>
              <a:r>
                <a:rPr lang="zh-TW" altLang="en-US" b="1" dirty="0" smtClean="0">
                  <a:solidFill>
                    <a:schemeClr val="bg1"/>
                  </a:solidFill>
                  <a:latin typeface="Microsoft YaHei" pitchFamily="34" charset="-122"/>
                  <a:ea typeface="Microsoft YaHei" pitchFamily="34" charset="-122"/>
                </a:rPr>
                <a:t>發　　票</a:t>
              </a:r>
              <a:endParaRPr lang="zh-TW" altLang="en-US" b="1" dirty="0">
                <a:solidFill>
                  <a:schemeClr val="bg1"/>
                </a:solidFill>
                <a:latin typeface="Microsoft YaHei" pitchFamily="34" charset="-122"/>
                <a:ea typeface="Microsoft YaHei" pitchFamily="34" charset="-122"/>
              </a:endParaRPr>
            </a:p>
          </p:txBody>
        </p:sp>
        <p:sp>
          <p:nvSpPr>
            <p:cNvPr id="26" name="矩形 25"/>
            <p:cNvSpPr/>
            <p:nvPr/>
          </p:nvSpPr>
          <p:spPr>
            <a:xfrm>
              <a:off x="5880034" y="4924040"/>
              <a:ext cx="1537855" cy="399011"/>
            </a:xfrm>
            <a:prstGeom prst="rect">
              <a:avLst/>
            </a:prstGeom>
            <a:solidFill>
              <a:schemeClr val="tx2">
                <a:lumMod val="7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文字方塊 26"/>
            <p:cNvSpPr txBox="1"/>
            <p:nvPr/>
          </p:nvSpPr>
          <p:spPr>
            <a:xfrm>
              <a:off x="6094961" y="4943983"/>
              <a:ext cx="1107997" cy="369332"/>
            </a:xfrm>
            <a:prstGeom prst="rect">
              <a:avLst/>
            </a:prstGeom>
            <a:noFill/>
          </p:spPr>
          <p:txBody>
            <a:bodyPr wrap="none" rtlCol="0">
              <a:spAutoFit/>
            </a:bodyPr>
            <a:lstStyle/>
            <a:p>
              <a:pPr algn="ctr"/>
              <a:r>
                <a:rPr lang="zh-TW" altLang="en-US" b="1" dirty="0" smtClean="0">
                  <a:solidFill>
                    <a:schemeClr val="bg1"/>
                  </a:solidFill>
                  <a:latin typeface="Microsoft YaHei" pitchFamily="34" charset="-122"/>
                  <a:ea typeface="Microsoft YaHei" pitchFamily="34" charset="-122"/>
                </a:rPr>
                <a:t>條　　碼</a:t>
              </a:r>
              <a:endParaRPr lang="zh-TW" altLang="en-US" b="1" dirty="0">
                <a:solidFill>
                  <a:schemeClr val="bg1"/>
                </a:solidFill>
                <a:latin typeface="Microsoft YaHei" pitchFamily="34" charset="-122"/>
                <a:ea typeface="Microsoft YaHei" pitchFamily="34" charset="-122"/>
              </a:endParaRPr>
            </a:p>
          </p:txBody>
        </p:sp>
        <p:sp>
          <p:nvSpPr>
            <p:cNvPr id="29" name="矩形 28"/>
            <p:cNvSpPr/>
            <p:nvPr/>
          </p:nvSpPr>
          <p:spPr>
            <a:xfrm>
              <a:off x="5880034" y="5489364"/>
              <a:ext cx="1537855" cy="399011"/>
            </a:xfrm>
            <a:prstGeom prst="rect">
              <a:avLst/>
            </a:prstGeom>
            <a:solidFill>
              <a:schemeClr val="tx2">
                <a:lumMod val="7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文字方塊 29"/>
            <p:cNvSpPr txBox="1"/>
            <p:nvPr/>
          </p:nvSpPr>
          <p:spPr>
            <a:xfrm>
              <a:off x="6094961" y="5509307"/>
              <a:ext cx="1107997" cy="369332"/>
            </a:xfrm>
            <a:prstGeom prst="rect">
              <a:avLst/>
            </a:prstGeom>
            <a:noFill/>
          </p:spPr>
          <p:txBody>
            <a:bodyPr wrap="none" rtlCol="0">
              <a:spAutoFit/>
            </a:bodyPr>
            <a:lstStyle/>
            <a:p>
              <a:pPr algn="ctr"/>
              <a:r>
                <a:rPr lang="zh-TW" altLang="en-US" b="1" dirty="0" smtClean="0">
                  <a:solidFill>
                    <a:schemeClr val="bg1"/>
                  </a:solidFill>
                  <a:latin typeface="Microsoft YaHei" pitchFamily="34" charset="-122"/>
                  <a:ea typeface="Microsoft YaHei" pitchFamily="34" charset="-122"/>
                </a:rPr>
                <a:t>購物官網</a:t>
              </a:r>
              <a:endParaRPr lang="zh-TW" altLang="en-US" b="1" dirty="0">
                <a:solidFill>
                  <a:schemeClr val="bg1"/>
                </a:solidFill>
                <a:latin typeface="Microsoft YaHei" pitchFamily="34" charset="-122"/>
                <a:ea typeface="Microsoft YaHei" pitchFamily="34" charset="-122"/>
              </a:endParaRPr>
            </a:p>
          </p:txBody>
        </p:sp>
        <p:sp>
          <p:nvSpPr>
            <p:cNvPr id="32" name="矩形 31"/>
            <p:cNvSpPr/>
            <p:nvPr/>
          </p:nvSpPr>
          <p:spPr>
            <a:xfrm>
              <a:off x="5880030" y="6029633"/>
              <a:ext cx="1537855" cy="399011"/>
            </a:xfrm>
            <a:prstGeom prst="rect">
              <a:avLst/>
            </a:prstGeom>
            <a:solidFill>
              <a:schemeClr val="tx2">
                <a:lumMod val="7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6094955" y="6049576"/>
              <a:ext cx="1107997" cy="369332"/>
            </a:xfrm>
            <a:prstGeom prst="rect">
              <a:avLst/>
            </a:prstGeom>
            <a:noFill/>
          </p:spPr>
          <p:txBody>
            <a:bodyPr wrap="none" rtlCol="0">
              <a:spAutoFit/>
            </a:bodyPr>
            <a:lstStyle/>
            <a:p>
              <a:pPr algn="ctr"/>
              <a:r>
                <a:rPr lang="zh-TW" altLang="en-US" b="1" dirty="0" smtClean="0">
                  <a:solidFill>
                    <a:schemeClr val="bg1"/>
                  </a:solidFill>
                  <a:latin typeface="Microsoft YaHei" pitchFamily="34" charset="-122"/>
                  <a:ea typeface="Microsoft YaHei" pitchFamily="34" charset="-122"/>
                </a:rPr>
                <a:t>客　　製</a:t>
              </a:r>
              <a:endParaRPr lang="zh-TW" altLang="en-US" b="1" dirty="0">
                <a:solidFill>
                  <a:schemeClr val="bg1"/>
                </a:solidFill>
                <a:latin typeface="Microsoft YaHei" pitchFamily="34" charset="-122"/>
                <a:ea typeface="Microsoft YaHei" pitchFamily="34" charset="-122"/>
              </a:endParaRPr>
            </a:p>
          </p:txBody>
        </p:sp>
        <p:sp>
          <p:nvSpPr>
            <p:cNvPr id="35" name="矩形 34"/>
            <p:cNvSpPr/>
            <p:nvPr/>
          </p:nvSpPr>
          <p:spPr>
            <a:xfrm>
              <a:off x="9726310" y="1643576"/>
              <a:ext cx="1537855" cy="399011"/>
            </a:xfrm>
            <a:prstGeom prst="rect">
              <a:avLst/>
            </a:prstGeom>
            <a:solidFill>
              <a:schemeClr val="tx2">
                <a:lumMod val="7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文字方塊 35"/>
            <p:cNvSpPr txBox="1"/>
            <p:nvPr/>
          </p:nvSpPr>
          <p:spPr>
            <a:xfrm>
              <a:off x="9825823" y="1663519"/>
              <a:ext cx="1338829" cy="369332"/>
            </a:xfrm>
            <a:prstGeom prst="rect">
              <a:avLst/>
            </a:prstGeom>
            <a:noFill/>
          </p:spPr>
          <p:txBody>
            <a:bodyPr wrap="none" rtlCol="0">
              <a:spAutoFit/>
            </a:bodyPr>
            <a:lstStyle/>
            <a:p>
              <a:pPr algn="ctr"/>
              <a:r>
                <a:rPr lang="zh-TW" altLang="en-US" b="1" dirty="0" smtClean="0">
                  <a:solidFill>
                    <a:schemeClr val="bg1"/>
                  </a:solidFill>
                  <a:latin typeface="Microsoft YaHei" pitchFamily="34" charset="-122"/>
                  <a:ea typeface="Microsoft YaHei" pitchFamily="34" charset="-122"/>
                </a:rPr>
                <a:t>網頁進銷存</a:t>
              </a:r>
              <a:endParaRPr lang="zh-TW" altLang="en-US" b="1" dirty="0">
                <a:solidFill>
                  <a:schemeClr val="bg1"/>
                </a:solidFill>
                <a:latin typeface="Microsoft YaHei" pitchFamily="34" charset="-122"/>
                <a:ea typeface="Microsoft YaHei" pitchFamily="34" charset="-122"/>
              </a:endParaRPr>
            </a:p>
          </p:txBody>
        </p:sp>
        <p:sp>
          <p:nvSpPr>
            <p:cNvPr id="38" name="矩形 37"/>
            <p:cNvSpPr/>
            <p:nvPr/>
          </p:nvSpPr>
          <p:spPr>
            <a:xfrm>
              <a:off x="9726309" y="2189991"/>
              <a:ext cx="1537855" cy="399011"/>
            </a:xfrm>
            <a:prstGeom prst="rect">
              <a:avLst/>
            </a:prstGeom>
            <a:solidFill>
              <a:schemeClr val="tx2">
                <a:lumMod val="7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文字方塊 38"/>
            <p:cNvSpPr txBox="1"/>
            <p:nvPr/>
          </p:nvSpPr>
          <p:spPr>
            <a:xfrm>
              <a:off x="10162452" y="2209934"/>
              <a:ext cx="665567" cy="369332"/>
            </a:xfrm>
            <a:prstGeom prst="rect">
              <a:avLst/>
            </a:prstGeom>
            <a:noFill/>
          </p:spPr>
          <p:txBody>
            <a:bodyPr wrap="none" rtlCol="0">
              <a:spAutoFit/>
            </a:bodyPr>
            <a:lstStyle/>
            <a:p>
              <a:pPr algn="ctr"/>
              <a:r>
                <a:rPr lang="en-US" altLang="zh-TW" b="1" dirty="0" smtClean="0">
                  <a:solidFill>
                    <a:schemeClr val="bg1"/>
                  </a:solidFill>
                  <a:latin typeface="Microsoft YaHei" pitchFamily="34" charset="-122"/>
                  <a:ea typeface="Microsoft YaHei" pitchFamily="34" charset="-122"/>
                </a:rPr>
                <a:t>POS</a:t>
              </a:r>
              <a:endParaRPr lang="zh-TW" altLang="en-US" b="1" dirty="0">
                <a:solidFill>
                  <a:schemeClr val="bg1"/>
                </a:solidFill>
                <a:latin typeface="Microsoft YaHei" pitchFamily="34" charset="-122"/>
                <a:ea typeface="Microsoft YaHei" pitchFamily="34" charset="-122"/>
              </a:endParaRPr>
            </a:p>
          </p:txBody>
        </p:sp>
        <p:sp>
          <p:nvSpPr>
            <p:cNvPr id="41" name="矩形 40"/>
            <p:cNvSpPr/>
            <p:nvPr/>
          </p:nvSpPr>
          <p:spPr>
            <a:xfrm>
              <a:off x="9726307" y="2748837"/>
              <a:ext cx="1537855" cy="399011"/>
            </a:xfrm>
            <a:prstGeom prst="rect">
              <a:avLst/>
            </a:prstGeom>
            <a:solidFill>
              <a:schemeClr val="tx2">
                <a:lumMod val="7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文字方塊 41"/>
            <p:cNvSpPr txBox="1"/>
            <p:nvPr/>
          </p:nvSpPr>
          <p:spPr>
            <a:xfrm>
              <a:off x="9941235" y="2768780"/>
              <a:ext cx="1107997" cy="369332"/>
            </a:xfrm>
            <a:prstGeom prst="rect">
              <a:avLst/>
            </a:prstGeom>
            <a:noFill/>
          </p:spPr>
          <p:txBody>
            <a:bodyPr wrap="none" rtlCol="0">
              <a:spAutoFit/>
            </a:bodyPr>
            <a:lstStyle/>
            <a:p>
              <a:pPr algn="ctr"/>
              <a:r>
                <a:rPr lang="zh-TW" altLang="en-US" b="1" dirty="0" smtClean="0">
                  <a:solidFill>
                    <a:schemeClr val="bg1"/>
                  </a:solidFill>
                  <a:latin typeface="Microsoft YaHei" pitchFamily="34" charset="-122"/>
                  <a:ea typeface="Microsoft YaHei" pitchFamily="34" charset="-122"/>
                </a:rPr>
                <a:t>生產管理</a:t>
              </a:r>
              <a:endParaRPr lang="zh-TW" altLang="en-US" b="1" dirty="0">
                <a:solidFill>
                  <a:schemeClr val="bg1"/>
                </a:solidFill>
                <a:latin typeface="Microsoft YaHei" pitchFamily="34" charset="-122"/>
                <a:ea typeface="Microsoft YaHei" pitchFamily="34" charset="-122"/>
              </a:endParaRPr>
            </a:p>
          </p:txBody>
        </p:sp>
        <p:sp>
          <p:nvSpPr>
            <p:cNvPr id="44" name="矩形 43"/>
            <p:cNvSpPr/>
            <p:nvPr/>
          </p:nvSpPr>
          <p:spPr>
            <a:xfrm>
              <a:off x="9726306" y="3308284"/>
              <a:ext cx="1537855" cy="399011"/>
            </a:xfrm>
            <a:prstGeom prst="rect">
              <a:avLst/>
            </a:prstGeom>
            <a:solidFill>
              <a:schemeClr val="tx2">
                <a:lumMod val="7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文字方塊 44"/>
            <p:cNvSpPr txBox="1"/>
            <p:nvPr/>
          </p:nvSpPr>
          <p:spPr>
            <a:xfrm>
              <a:off x="9941234" y="3328227"/>
              <a:ext cx="1107997" cy="369332"/>
            </a:xfrm>
            <a:prstGeom prst="rect">
              <a:avLst/>
            </a:prstGeom>
            <a:noFill/>
          </p:spPr>
          <p:txBody>
            <a:bodyPr wrap="none" rtlCol="0">
              <a:spAutoFit/>
            </a:bodyPr>
            <a:lstStyle/>
            <a:p>
              <a:pPr algn="ctr"/>
              <a:r>
                <a:rPr lang="zh-TW" altLang="en-US" b="1" dirty="0" smtClean="0">
                  <a:solidFill>
                    <a:schemeClr val="bg1"/>
                  </a:solidFill>
                  <a:latin typeface="Microsoft YaHei" pitchFamily="34" charset="-122"/>
                  <a:ea typeface="Microsoft YaHei" pitchFamily="34" charset="-122"/>
                </a:rPr>
                <a:t>借貨還貨</a:t>
              </a:r>
              <a:endParaRPr lang="zh-TW" altLang="en-US" b="1" dirty="0">
                <a:solidFill>
                  <a:schemeClr val="bg1"/>
                </a:solidFill>
                <a:latin typeface="Microsoft YaHei" pitchFamily="34" charset="-122"/>
                <a:ea typeface="Microsoft YaHei" pitchFamily="34" charset="-122"/>
              </a:endParaRPr>
            </a:p>
          </p:txBody>
        </p:sp>
        <p:sp>
          <p:nvSpPr>
            <p:cNvPr id="47" name="矩形 46"/>
            <p:cNvSpPr/>
            <p:nvPr/>
          </p:nvSpPr>
          <p:spPr>
            <a:xfrm>
              <a:off x="9726306" y="3846582"/>
              <a:ext cx="1537855" cy="399011"/>
            </a:xfrm>
            <a:prstGeom prst="rect">
              <a:avLst/>
            </a:prstGeom>
            <a:solidFill>
              <a:schemeClr val="tx2">
                <a:lumMod val="7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文字方塊 47"/>
            <p:cNvSpPr txBox="1"/>
            <p:nvPr/>
          </p:nvSpPr>
          <p:spPr>
            <a:xfrm>
              <a:off x="9941231" y="3866525"/>
              <a:ext cx="1107997" cy="369332"/>
            </a:xfrm>
            <a:prstGeom prst="rect">
              <a:avLst/>
            </a:prstGeom>
            <a:noFill/>
          </p:spPr>
          <p:txBody>
            <a:bodyPr wrap="none" rtlCol="0">
              <a:spAutoFit/>
            </a:bodyPr>
            <a:lstStyle/>
            <a:p>
              <a:pPr algn="ctr"/>
              <a:r>
                <a:rPr lang="zh-TW" altLang="en-US" b="1" dirty="0" smtClean="0">
                  <a:solidFill>
                    <a:schemeClr val="bg1"/>
                  </a:solidFill>
                  <a:latin typeface="Microsoft YaHei" pitchFamily="34" charset="-122"/>
                  <a:ea typeface="Microsoft YaHei" pitchFamily="34" charset="-122"/>
                </a:rPr>
                <a:t>維　　修</a:t>
              </a:r>
              <a:endParaRPr lang="zh-TW" altLang="en-US" b="1" dirty="0">
                <a:solidFill>
                  <a:schemeClr val="bg1"/>
                </a:solidFill>
                <a:latin typeface="Microsoft YaHei" pitchFamily="34" charset="-122"/>
                <a:ea typeface="Microsoft YaHei" pitchFamily="34" charset="-122"/>
              </a:endParaRPr>
            </a:p>
          </p:txBody>
        </p:sp>
        <p:sp>
          <p:nvSpPr>
            <p:cNvPr id="50" name="矩形 49"/>
            <p:cNvSpPr/>
            <p:nvPr/>
          </p:nvSpPr>
          <p:spPr>
            <a:xfrm>
              <a:off x="9726306" y="4375961"/>
              <a:ext cx="1537855" cy="399011"/>
            </a:xfrm>
            <a:prstGeom prst="rect">
              <a:avLst/>
            </a:prstGeom>
            <a:solidFill>
              <a:schemeClr val="tx2">
                <a:lumMod val="7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文字方塊 50"/>
            <p:cNvSpPr txBox="1"/>
            <p:nvPr/>
          </p:nvSpPr>
          <p:spPr>
            <a:xfrm>
              <a:off x="9941231" y="4395904"/>
              <a:ext cx="1107997" cy="369332"/>
            </a:xfrm>
            <a:prstGeom prst="rect">
              <a:avLst/>
            </a:prstGeom>
            <a:noFill/>
          </p:spPr>
          <p:txBody>
            <a:bodyPr wrap="none" rtlCol="0">
              <a:spAutoFit/>
            </a:bodyPr>
            <a:lstStyle/>
            <a:p>
              <a:pPr algn="ctr"/>
              <a:r>
                <a:rPr lang="zh-TW" altLang="en-US" b="1" dirty="0" smtClean="0">
                  <a:solidFill>
                    <a:schemeClr val="bg1"/>
                  </a:solidFill>
                  <a:latin typeface="Microsoft YaHei" pitchFamily="34" charset="-122"/>
                  <a:ea typeface="Microsoft YaHei" pitchFamily="34" charset="-122"/>
                </a:rPr>
                <a:t>租　　賃</a:t>
              </a:r>
              <a:endParaRPr lang="zh-TW" altLang="en-US" b="1" dirty="0">
                <a:solidFill>
                  <a:schemeClr val="bg1"/>
                </a:solidFill>
                <a:latin typeface="Microsoft YaHei" pitchFamily="34" charset="-122"/>
                <a:ea typeface="Microsoft YaHei" pitchFamily="34" charset="-122"/>
              </a:endParaRPr>
            </a:p>
          </p:txBody>
        </p:sp>
        <p:sp>
          <p:nvSpPr>
            <p:cNvPr id="53" name="矩形 52"/>
            <p:cNvSpPr/>
            <p:nvPr/>
          </p:nvSpPr>
          <p:spPr>
            <a:xfrm>
              <a:off x="9726306" y="4921695"/>
              <a:ext cx="1537855" cy="399011"/>
            </a:xfrm>
            <a:prstGeom prst="rect">
              <a:avLst/>
            </a:prstGeom>
            <a:solidFill>
              <a:schemeClr val="tx2">
                <a:lumMod val="7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文字方塊 53"/>
            <p:cNvSpPr txBox="1"/>
            <p:nvPr/>
          </p:nvSpPr>
          <p:spPr>
            <a:xfrm>
              <a:off x="9941233" y="4941638"/>
              <a:ext cx="1107996" cy="369332"/>
            </a:xfrm>
            <a:prstGeom prst="rect">
              <a:avLst/>
            </a:prstGeom>
            <a:noFill/>
          </p:spPr>
          <p:txBody>
            <a:bodyPr wrap="none" rtlCol="0">
              <a:spAutoFit/>
            </a:bodyPr>
            <a:lstStyle/>
            <a:p>
              <a:pPr algn="ctr"/>
              <a:r>
                <a:rPr lang="zh-TW" altLang="en-US" b="1" dirty="0" smtClean="0">
                  <a:solidFill>
                    <a:schemeClr val="bg1"/>
                  </a:solidFill>
                  <a:latin typeface="Microsoft YaHei" pitchFamily="34" charset="-122"/>
                  <a:ea typeface="Microsoft YaHei" pitchFamily="34" charset="-122"/>
                </a:rPr>
                <a:t>設備資產</a:t>
              </a:r>
              <a:endParaRPr lang="zh-TW" altLang="en-US" b="1" dirty="0">
                <a:solidFill>
                  <a:schemeClr val="bg1"/>
                </a:solidFill>
                <a:latin typeface="Microsoft YaHei" pitchFamily="34" charset="-122"/>
                <a:ea typeface="Microsoft YaHei" pitchFamily="34" charset="-122"/>
              </a:endParaRPr>
            </a:p>
          </p:txBody>
        </p:sp>
        <p:sp>
          <p:nvSpPr>
            <p:cNvPr id="56" name="矩形 55"/>
            <p:cNvSpPr/>
            <p:nvPr/>
          </p:nvSpPr>
          <p:spPr>
            <a:xfrm>
              <a:off x="9726306" y="5487019"/>
              <a:ext cx="1537855" cy="399011"/>
            </a:xfrm>
            <a:prstGeom prst="rect">
              <a:avLst/>
            </a:prstGeom>
            <a:solidFill>
              <a:schemeClr val="tx2">
                <a:lumMod val="7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文字方塊 56"/>
            <p:cNvSpPr txBox="1"/>
            <p:nvPr/>
          </p:nvSpPr>
          <p:spPr>
            <a:xfrm>
              <a:off x="9941232" y="5506962"/>
              <a:ext cx="1107997" cy="369332"/>
            </a:xfrm>
            <a:prstGeom prst="rect">
              <a:avLst/>
            </a:prstGeom>
            <a:noFill/>
          </p:spPr>
          <p:txBody>
            <a:bodyPr wrap="none" rtlCol="0">
              <a:spAutoFit/>
            </a:bodyPr>
            <a:lstStyle/>
            <a:p>
              <a:pPr algn="ctr"/>
              <a:r>
                <a:rPr lang="zh-TW" altLang="en-US" b="1" dirty="0" smtClean="0">
                  <a:solidFill>
                    <a:schemeClr val="bg1"/>
                  </a:solidFill>
                  <a:latin typeface="Microsoft YaHei" pitchFamily="34" charset="-122"/>
                  <a:ea typeface="Microsoft YaHei" pitchFamily="34" charset="-122"/>
                </a:rPr>
                <a:t>合　　約</a:t>
              </a:r>
              <a:endParaRPr lang="zh-TW" altLang="en-US" b="1" dirty="0">
                <a:solidFill>
                  <a:schemeClr val="bg1"/>
                </a:solidFill>
                <a:latin typeface="Microsoft YaHei" pitchFamily="34" charset="-122"/>
                <a:ea typeface="Microsoft YaHei" pitchFamily="34" charset="-122"/>
              </a:endParaRPr>
            </a:p>
          </p:txBody>
        </p:sp>
        <p:sp>
          <p:nvSpPr>
            <p:cNvPr id="59" name="矩形 58"/>
            <p:cNvSpPr/>
            <p:nvPr/>
          </p:nvSpPr>
          <p:spPr>
            <a:xfrm>
              <a:off x="9726302" y="6027288"/>
              <a:ext cx="1537855" cy="399011"/>
            </a:xfrm>
            <a:prstGeom prst="rect">
              <a:avLst/>
            </a:prstGeom>
            <a:solidFill>
              <a:schemeClr val="tx2">
                <a:lumMod val="7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文字方塊 59"/>
            <p:cNvSpPr txBox="1"/>
            <p:nvPr/>
          </p:nvSpPr>
          <p:spPr>
            <a:xfrm>
              <a:off x="9941226" y="6047231"/>
              <a:ext cx="1107997" cy="369332"/>
            </a:xfrm>
            <a:prstGeom prst="rect">
              <a:avLst/>
            </a:prstGeom>
            <a:noFill/>
          </p:spPr>
          <p:txBody>
            <a:bodyPr wrap="none" rtlCol="0">
              <a:spAutoFit/>
            </a:bodyPr>
            <a:lstStyle/>
            <a:p>
              <a:pPr algn="ctr"/>
              <a:r>
                <a:rPr lang="zh-TW" altLang="en-US" b="1" dirty="0" smtClean="0">
                  <a:solidFill>
                    <a:schemeClr val="bg1"/>
                  </a:solidFill>
                  <a:latin typeface="Microsoft YaHei" pitchFamily="34" charset="-122"/>
                  <a:ea typeface="Microsoft YaHei" pitchFamily="34" charset="-122"/>
                </a:rPr>
                <a:t>雲　　端</a:t>
              </a:r>
              <a:endParaRPr lang="zh-TW" altLang="en-US" b="1" dirty="0">
                <a:solidFill>
                  <a:schemeClr val="bg1"/>
                </a:solidFill>
                <a:latin typeface="Microsoft YaHei" pitchFamily="34" charset="-122"/>
                <a:ea typeface="Microsoft YaHei" pitchFamily="34" charset="-122"/>
              </a:endParaRPr>
            </a:p>
          </p:txBody>
        </p:sp>
        <p:grpSp>
          <p:nvGrpSpPr>
            <p:cNvPr id="62" name="群組 61"/>
            <p:cNvGrpSpPr/>
            <p:nvPr/>
          </p:nvGrpSpPr>
          <p:grpSpPr>
            <a:xfrm>
              <a:off x="7803571" y="3630072"/>
              <a:ext cx="1537855" cy="832030"/>
              <a:chOff x="1097280" y="2019993"/>
              <a:chExt cx="1537855" cy="832030"/>
            </a:xfrm>
          </p:grpSpPr>
          <p:sp>
            <p:nvSpPr>
              <p:cNvPr id="63" name="矩形 62"/>
              <p:cNvSpPr/>
              <p:nvPr/>
            </p:nvSpPr>
            <p:spPr>
              <a:xfrm>
                <a:off x="1097280" y="2019993"/>
                <a:ext cx="1537855" cy="83203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文字方塊 63"/>
              <p:cNvSpPr txBox="1"/>
              <p:nvPr/>
            </p:nvSpPr>
            <p:spPr>
              <a:xfrm>
                <a:off x="1204811" y="2065217"/>
                <a:ext cx="1322798" cy="738664"/>
              </a:xfrm>
              <a:prstGeom prst="rect">
                <a:avLst/>
              </a:prstGeom>
              <a:noFill/>
            </p:spPr>
            <p:txBody>
              <a:bodyPr wrap="none" rtlCol="0">
                <a:spAutoFit/>
              </a:bodyPr>
              <a:lstStyle/>
              <a:p>
                <a:pPr algn="ctr"/>
                <a:r>
                  <a:rPr lang="en-US" altLang="zh-TW" sz="2400" b="1" dirty="0" smtClean="0">
                    <a:solidFill>
                      <a:schemeClr val="bg1"/>
                    </a:solidFill>
                    <a:latin typeface="Microsoft YaHei" pitchFamily="34" charset="-122"/>
                    <a:ea typeface="Microsoft YaHei" pitchFamily="34" charset="-122"/>
                  </a:rPr>
                  <a:t>TMS</a:t>
                </a:r>
                <a:endParaRPr lang="en-US" altLang="zh-TW" sz="2400" b="1" dirty="0">
                  <a:solidFill>
                    <a:schemeClr val="bg1"/>
                  </a:solidFill>
                  <a:latin typeface="Microsoft YaHei" pitchFamily="34" charset="-122"/>
                  <a:ea typeface="Microsoft YaHei" pitchFamily="34" charset="-122"/>
                </a:endParaRPr>
              </a:p>
              <a:p>
                <a:pPr algn="ctr"/>
                <a:r>
                  <a:rPr lang="en-US" altLang="zh-TW" b="1" dirty="0" smtClean="0">
                    <a:solidFill>
                      <a:schemeClr val="bg1"/>
                    </a:solidFill>
                    <a:latin typeface="Microsoft YaHei" pitchFamily="34" charset="-122"/>
                    <a:ea typeface="Microsoft YaHei" pitchFamily="34" charset="-122"/>
                  </a:rPr>
                  <a:t>ERP</a:t>
                </a:r>
                <a:r>
                  <a:rPr lang="zh-TW" altLang="en-US" b="1" dirty="0" smtClean="0">
                    <a:solidFill>
                      <a:schemeClr val="bg1"/>
                    </a:solidFill>
                    <a:latin typeface="Microsoft YaHei" pitchFamily="34" charset="-122"/>
                    <a:ea typeface="Microsoft YaHei" pitchFamily="34" charset="-122"/>
                  </a:rPr>
                  <a:t>資料庫</a:t>
                </a:r>
                <a:endParaRPr lang="zh-TW" altLang="en-US" b="1" dirty="0">
                  <a:solidFill>
                    <a:schemeClr val="bg1"/>
                  </a:solidFill>
                  <a:latin typeface="Microsoft YaHei" pitchFamily="34" charset="-122"/>
                  <a:ea typeface="Microsoft YaHei" pitchFamily="34" charset="-122"/>
                </a:endParaRPr>
              </a:p>
            </p:txBody>
          </p:sp>
        </p:grpSp>
        <p:cxnSp>
          <p:nvCxnSpPr>
            <p:cNvPr id="67" name="直線接點 66"/>
            <p:cNvCxnSpPr>
              <a:stCxn id="3" idx="3"/>
            </p:cNvCxnSpPr>
            <p:nvPr/>
          </p:nvCxnSpPr>
          <p:spPr>
            <a:xfrm flipV="1">
              <a:off x="7417893" y="1843081"/>
              <a:ext cx="179940" cy="23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0" name="直線接點 69"/>
            <p:cNvCxnSpPr/>
            <p:nvPr/>
          </p:nvCxnSpPr>
          <p:spPr>
            <a:xfrm flipV="1">
              <a:off x="7417893" y="2396945"/>
              <a:ext cx="179940" cy="23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1" name="直線接點 70"/>
            <p:cNvCxnSpPr/>
            <p:nvPr/>
          </p:nvCxnSpPr>
          <p:spPr>
            <a:xfrm flipV="1">
              <a:off x="7417885" y="2937367"/>
              <a:ext cx="179940" cy="23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直線接點 71"/>
            <p:cNvCxnSpPr/>
            <p:nvPr/>
          </p:nvCxnSpPr>
          <p:spPr>
            <a:xfrm flipV="1">
              <a:off x="7417885" y="3498623"/>
              <a:ext cx="179940" cy="23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直線接點 76"/>
            <p:cNvCxnSpPr>
              <a:endCxn id="63" idx="1"/>
            </p:cNvCxnSpPr>
            <p:nvPr/>
          </p:nvCxnSpPr>
          <p:spPr>
            <a:xfrm flipV="1">
              <a:off x="7417893" y="4046087"/>
              <a:ext cx="385678" cy="11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8" name="直線接點 77"/>
            <p:cNvCxnSpPr/>
            <p:nvPr/>
          </p:nvCxnSpPr>
          <p:spPr>
            <a:xfrm flipV="1">
              <a:off x="7417893" y="4598778"/>
              <a:ext cx="179940" cy="23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9" name="直線接點 78"/>
            <p:cNvCxnSpPr/>
            <p:nvPr/>
          </p:nvCxnSpPr>
          <p:spPr>
            <a:xfrm flipV="1">
              <a:off x="7417885" y="5139200"/>
              <a:ext cx="179940" cy="23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直線接點 79"/>
            <p:cNvCxnSpPr/>
            <p:nvPr/>
          </p:nvCxnSpPr>
          <p:spPr>
            <a:xfrm flipV="1">
              <a:off x="7417885" y="5700456"/>
              <a:ext cx="179940" cy="23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直線接點 80"/>
            <p:cNvCxnSpPr/>
            <p:nvPr/>
          </p:nvCxnSpPr>
          <p:spPr>
            <a:xfrm flipV="1">
              <a:off x="7417885" y="6235516"/>
              <a:ext cx="179940" cy="23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2" name="直線接點 81"/>
            <p:cNvCxnSpPr/>
            <p:nvPr/>
          </p:nvCxnSpPr>
          <p:spPr>
            <a:xfrm flipH="1">
              <a:off x="7597825" y="1843081"/>
              <a:ext cx="8" cy="43837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7" name="直線接點 86"/>
            <p:cNvCxnSpPr/>
            <p:nvPr/>
          </p:nvCxnSpPr>
          <p:spPr>
            <a:xfrm flipV="1">
              <a:off x="9546362" y="1843081"/>
              <a:ext cx="179940" cy="23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8" name="直線接點 87"/>
            <p:cNvCxnSpPr/>
            <p:nvPr/>
          </p:nvCxnSpPr>
          <p:spPr>
            <a:xfrm flipV="1">
              <a:off x="9546362" y="2396945"/>
              <a:ext cx="179940" cy="23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a:xfrm flipV="1">
              <a:off x="9546354" y="2937367"/>
              <a:ext cx="179940" cy="23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0" name="直線接點 89"/>
            <p:cNvCxnSpPr/>
            <p:nvPr/>
          </p:nvCxnSpPr>
          <p:spPr>
            <a:xfrm flipV="1">
              <a:off x="9546354" y="3498623"/>
              <a:ext cx="179940" cy="23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1" name="直線接點 90"/>
            <p:cNvCxnSpPr/>
            <p:nvPr/>
          </p:nvCxnSpPr>
          <p:spPr>
            <a:xfrm flipV="1">
              <a:off x="9340616" y="4046087"/>
              <a:ext cx="385678" cy="11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直線接點 91"/>
            <p:cNvCxnSpPr/>
            <p:nvPr/>
          </p:nvCxnSpPr>
          <p:spPr>
            <a:xfrm flipV="1">
              <a:off x="9546362" y="4598778"/>
              <a:ext cx="179940" cy="23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3" name="直線接點 92"/>
            <p:cNvCxnSpPr/>
            <p:nvPr/>
          </p:nvCxnSpPr>
          <p:spPr>
            <a:xfrm flipV="1">
              <a:off x="9546354" y="5139200"/>
              <a:ext cx="179940" cy="23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4" name="直線接點 93"/>
            <p:cNvCxnSpPr/>
            <p:nvPr/>
          </p:nvCxnSpPr>
          <p:spPr>
            <a:xfrm flipV="1">
              <a:off x="9546354" y="5700456"/>
              <a:ext cx="179940" cy="23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直線接點 94"/>
            <p:cNvCxnSpPr/>
            <p:nvPr/>
          </p:nvCxnSpPr>
          <p:spPr>
            <a:xfrm flipV="1">
              <a:off x="9546354" y="6235516"/>
              <a:ext cx="179940" cy="23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6" name="直線接點 95"/>
            <p:cNvCxnSpPr/>
            <p:nvPr/>
          </p:nvCxnSpPr>
          <p:spPr>
            <a:xfrm flipH="1">
              <a:off x="9555663" y="1843081"/>
              <a:ext cx="8" cy="438371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85" name="矩形 84"/>
          <p:cNvSpPr/>
          <p:nvPr/>
        </p:nvSpPr>
        <p:spPr>
          <a:xfrm>
            <a:off x="3798587" y="332509"/>
            <a:ext cx="4615857" cy="906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3904631" y="400831"/>
            <a:ext cx="4403771" cy="769441"/>
          </a:xfrm>
          <a:prstGeom prst="rect">
            <a:avLst/>
          </a:prstGeom>
          <a:noFill/>
        </p:spPr>
        <p:txBody>
          <a:bodyPr wrap="none" rtlCol="0">
            <a:spAutoFit/>
          </a:bodyPr>
          <a:lstStyle/>
          <a:p>
            <a:pPr algn="ctr"/>
            <a:r>
              <a:rPr lang="zh-TW" altLang="en-US" sz="4400" b="1" spc="300" dirty="0" smtClean="0">
                <a:solidFill>
                  <a:schemeClr val="bg1"/>
                </a:solidFill>
                <a:latin typeface="Microsoft YaHei" pitchFamily="34" charset="-122"/>
                <a:ea typeface="Microsoft YaHei" pitchFamily="34" charset="-122"/>
              </a:rPr>
              <a:t>全方位整合系統</a:t>
            </a:r>
            <a:endParaRPr lang="zh-TW" altLang="en-US" sz="4400" b="1" spc="300" dirty="0">
              <a:solidFill>
                <a:schemeClr val="bg1"/>
              </a:solidFill>
              <a:latin typeface="Microsoft YaHei" pitchFamily="34" charset="-122"/>
              <a:ea typeface="Microsoft YaHei" pitchFamily="34" charset="-122"/>
            </a:endParaRPr>
          </a:p>
        </p:txBody>
      </p:sp>
      <p:sp>
        <p:nvSpPr>
          <p:cNvPr id="98" name="橢圓 97"/>
          <p:cNvSpPr/>
          <p:nvPr/>
        </p:nvSpPr>
        <p:spPr>
          <a:xfrm>
            <a:off x="7797339" y="2805680"/>
            <a:ext cx="2086494" cy="208649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1" name="Picture 2" descr="C:\Users\kt\Desktop\包裝必放\TMS LOGO\TMS透明_200x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7675" y="3194119"/>
            <a:ext cx="1347717" cy="1347716"/>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 name="矩形 1"/>
          <p:cNvSpPr/>
          <p:nvPr/>
        </p:nvSpPr>
        <p:spPr>
          <a:xfrm>
            <a:off x="3667125" y="332509"/>
            <a:ext cx="131462" cy="906087"/>
          </a:xfrm>
          <a:prstGeom prst="rect">
            <a:avLst/>
          </a:prstGeom>
          <a:solidFill>
            <a:srgbClr val="FFE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矩形 68"/>
          <p:cNvSpPr/>
          <p:nvPr/>
        </p:nvSpPr>
        <p:spPr>
          <a:xfrm>
            <a:off x="8413750" y="332507"/>
            <a:ext cx="131462" cy="906087"/>
          </a:xfrm>
          <a:prstGeom prst="rect">
            <a:avLst/>
          </a:prstGeom>
          <a:solidFill>
            <a:srgbClr val="FFE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65082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投影片編號版面配置區 3"/>
          <p:cNvSpPr txBox="1">
            <a:spLocks/>
          </p:cNvSpPr>
          <p:nvPr/>
        </p:nvSpPr>
        <p:spPr>
          <a:xfrm>
            <a:off x="9114910" y="6356350"/>
            <a:ext cx="27432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1200" kern="1200">
                <a:solidFill>
                  <a:schemeClr val="tx1">
                    <a:tint val="75000"/>
                  </a:schemeClr>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defRPr/>
            </a:pPr>
            <a:fld id="{FB982C3E-7FF8-43DB-A4AA-0ED77E83C6C2}" type="slidenum">
              <a:rPr lang="zh-TW" altLang="en-US" smtClean="0">
                <a:solidFill>
                  <a:schemeClr val="tx1">
                    <a:lumMod val="85000"/>
                    <a:lumOff val="15000"/>
                  </a:schemeClr>
                </a:solidFill>
                <a:latin typeface="Microsoft YaHei" pitchFamily="34" charset="-122"/>
                <a:ea typeface="Microsoft YaHei" pitchFamily="34" charset="-122"/>
              </a:rPr>
              <a:pPr>
                <a:defRPr/>
              </a:pPr>
              <a:t>4</a:t>
            </a:fld>
            <a:endParaRPr lang="en-US" altLang="zh-TW" dirty="0">
              <a:solidFill>
                <a:schemeClr val="tx1">
                  <a:lumMod val="85000"/>
                  <a:lumOff val="15000"/>
                </a:schemeClr>
              </a:solidFill>
              <a:latin typeface="Microsoft YaHei" pitchFamily="34" charset="-122"/>
              <a:ea typeface="Microsoft YaHei" pitchFamily="34" charset="-122"/>
            </a:endParaRPr>
          </a:p>
        </p:txBody>
      </p:sp>
    </p:spTree>
    <p:extLst>
      <p:ext uri="{BB962C8B-B14F-4D97-AF65-F5344CB8AC3E}">
        <p14:creationId xmlns:p14="http://schemas.microsoft.com/office/powerpoint/2010/main" val="4255410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KTNET廣鐸\KT全製作\★ TMS相關 ★\TMS獲利王簡報_ERP進銷存會計_20191112\TMS獲利王簡介-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1999" cy="6858694"/>
          </a:xfrm>
          <a:prstGeom prst="rect">
            <a:avLst/>
          </a:prstGeom>
          <a:noFill/>
          <a:extLst>
            <a:ext uri="{909E8E84-426E-40DD-AFC4-6F175D3DCCD1}">
              <a14:hiddenFill xmlns:a14="http://schemas.microsoft.com/office/drawing/2010/main">
                <a:solidFill>
                  <a:srgbClr val="FFFFFF"/>
                </a:solidFill>
              </a14:hiddenFill>
            </a:ext>
          </a:extLst>
        </p:spPr>
      </p:pic>
      <p:sp>
        <p:nvSpPr>
          <p:cNvPr id="3" name="投影片編號版面配置區 3"/>
          <p:cNvSpPr txBox="1">
            <a:spLocks/>
          </p:cNvSpPr>
          <p:nvPr/>
        </p:nvSpPr>
        <p:spPr>
          <a:xfrm>
            <a:off x="9114910" y="6356350"/>
            <a:ext cx="27432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1200" kern="1200">
                <a:solidFill>
                  <a:schemeClr val="tx1">
                    <a:tint val="75000"/>
                  </a:schemeClr>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defRPr/>
            </a:pPr>
            <a:fld id="{FB982C3E-7FF8-43DB-A4AA-0ED77E83C6C2}" type="slidenum">
              <a:rPr lang="zh-TW" altLang="en-US" smtClean="0">
                <a:solidFill>
                  <a:schemeClr val="tx1">
                    <a:lumMod val="85000"/>
                    <a:lumOff val="15000"/>
                  </a:schemeClr>
                </a:solidFill>
                <a:latin typeface="Microsoft YaHei" pitchFamily="34" charset="-122"/>
                <a:ea typeface="Microsoft YaHei" pitchFamily="34" charset="-122"/>
              </a:rPr>
              <a:pPr>
                <a:defRPr/>
              </a:pPr>
              <a:t>5</a:t>
            </a:fld>
            <a:endParaRPr lang="en-US" altLang="zh-TW" dirty="0">
              <a:solidFill>
                <a:schemeClr val="tx1">
                  <a:lumMod val="85000"/>
                  <a:lumOff val="15000"/>
                </a:schemeClr>
              </a:solidFill>
              <a:latin typeface="Microsoft YaHei" pitchFamily="34" charset="-122"/>
              <a:ea typeface="Microsoft YaHei" pitchFamily="34" charset="-122"/>
            </a:endParaRPr>
          </a:p>
        </p:txBody>
      </p:sp>
    </p:spTree>
    <p:extLst>
      <p:ext uri="{BB962C8B-B14F-4D97-AF65-F5344CB8AC3E}">
        <p14:creationId xmlns:p14="http://schemas.microsoft.com/office/powerpoint/2010/main" val="1043568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1C2AFA21-2776-4A5B-A044-CE7B0D8758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3" name="投影片編號版面配置區 3"/>
          <p:cNvSpPr txBox="1">
            <a:spLocks/>
          </p:cNvSpPr>
          <p:nvPr/>
        </p:nvSpPr>
        <p:spPr>
          <a:xfrm>
            <a:off x="9114910" y="6356350"/>
            <a:ext cx="27432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1200" kern="1200">
                <a:solidFill>
                  <a:schemeClr val="tx1">
                    <a:tint val="75000"/>
                  </a:schemeClr>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defRPr/>
            </a:pPr>
            <a:fld id="{FB982C3E-7FF8-43DB-A4AA-0ED77E83C6C2}" type="slidenum">
              <a:rPr lang="zh-TW" altLang="en-US" smtClean="0">
                <a:solidFill>
                  <a:schemeClr val="tx1">
                    <a:lumMod val="85000"/>
                    <a:lumOff val="15000"/>
                  </a:schemeClr>
                </a:solidFill>
                <a:latin typeface="Microsoft YaHei" pitchFamily="34" charset="-122"/>
                <a:ea typeface="Microsoft YaHei" pitchFamily="34" charset="-122"/>
              </a:rPr>
              <a:pPr>
                <a:defRPr/>
              </a:pPr>
              <a:t>6</a:t>
            </a:fld>
            <a:endParaRPr lang="en-US" altLang="zh-TW" dirty="0">
              <a:solidFill>
                <a:schemeClr val="tx1">
                  <a:lumMod val="85000"/>
                  <a:lumOff val="15000"/>
                </a:schemeClr>
              </a:solidFill>
              <a:latin typeface="Microsoft YaHei" pitchFamily="34" charset="-122"/>
              <a:ea typeface="Microsoft YaHei" pitchFamily="34" charset="-122"/>
            </a:endParaRPr>
          </a:p>
        </p:txBody>
      </p:sp>
    </p:spTree>
    <p:extLst>
      <p:ext uri="{BB962C8B-B14F-4D97-AF65-F5344CB8AC3E}">
        <p14:creationId xmlns:p14="http://schemas.microsoft.com/office/powerpoint/2010/main" val="1398057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4" name="投影片編號版面配置區 3"/>
          <p:cNvSpPr txBox="1">
            <a:spLocks/>
          </p:cNvSpPr>
          <p:nvPr/>
        </p:nvSpPr>
        <p:spPr>
          <a:xfrm>
            <a:off x="9114910" y="6356350"/>
            <a:ext cx="27432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1200" kern="1200">
                <a:solidFill>
                  <a:schemeClr val="tx1">
                    <a:tint val="75000"/>
                  </a:schemeClr>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defRPr/>
            </a:pPr>
            <a:fld id="{FB982C3E-7FF8-43DB-A4AA-0ED77E83C6C2}" type="slidenum">
              <a:rPr lang="zh-TW" altLang="en-US" smtClean="0">
                <a:solidFill>
                  <a:schemeClr val="tx1">
                    <a:lumMod val="85000"/>
                    <a:lumOff val="15000"/>
                  </a:schemeClr>
                </a:solidFill>
                <a:latin typeface="Microsoft YaHei" pitchFamily="34" charset="-122"/>
                <a:ea typeface="Microsoft YaHei" pitchFamily="34" charset="-122"/>
              </a:rPr>
              <a:pPr>
                <a:defRPr/>
              </a:pPr>
              <a:t>7</a:t>
            </a:fld>
            <a:endParaRPr lang="en-US" altLang="zh-TW" dirty="0">
              <a:solidFill>
                <a:schemeClr val="tx1">
                  <a:lumMod val="85000"/>
                  <a:lumOff val="15000"/>
                </a:schemeClr>
              </a:solidFill>
              <a:latin typeface="Microsoft YaHei" pitchFamily="34" charset="-122"/>
              <a:ea typeface="Microsoft YaHei" pitchFamily="34" charset="-122"/>
            </a:endParaRPr>
          </a:p>
        </p:txBody>
      </p:sp>
    </p:spTree>
    <p:extLst>
      <p:ext uri="{BB962C8B-B14F-4D97-AF65-F5344CB8AC3E}">
        <p14:creationId xmlns:p14="http://schemas.microsoft.com/office/powerpoint/2010/main" val="262430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3" name="投影片編號版面配置區 3"/>
          <p:cNvSpPr txBox="1">
            <a:spLocks/>
          </p:cNvSpPr>
          <p:nvPr/>
        </p:nvSpPr>
        <p:spPr>
          <a:xfrm>
            <a:off x="9114910" y="6356350"/>
            <a:ext cx="27432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1200" kern="1200">
                <a:solidFill>
                  <a:schemeClr val="tx1">
                    <a:tint val="75000"/>
                  </a:schemeClr>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defRPr/>
            </a:pPr>
            <a:fld id="{FB982C3E-7FF8-43DB-A4AA-0ED77E83C6C2}" type="slidenum">
              <a:rPr lang="zh-TW" altLang="en-US" smtClean="0">
                <a:solidFill>
                  <a:schemeClr val="tx1">
                    <a:lumMod val="85000"/>
                    <a:lumOff val="15000"/>
                  </a:schemeClr>
                </a:solidFill>
                <a:latin typeface="Microsoft YaHei" pitchFamily="34" charset="-122"/>
                <a:ea typeface="Microsoft YaHei" pitchFamily="34" charset="-122"/>
              </a:rPr>
              <a:pPr>
                <a:defRPr/>
              </a:pPr>
              <a:t>8</a:t>
            </a:fld>
            <a:endParaRPr lang="en-US" altLang="zh-TW" dirty="0">
              <a:solidFill>
                <a:schemeClr val="tx1">
                  <a:lumMod val="85000"/>
                  <a:lumOff val="15000"/>
                </a:schemeClr>
              </a:solidFill>
              <a:latin typeface="Microsoft YaHei" pitchFamily="34" charset="-122"/>
              <a:ea typeface="Microsoft YaHei" pitchFamily="34" charset="-122"/>
            </a:endParaRPr>
          </a:p>
        </p:txBody>
      </p:sp>
    </p:spTree>
    <p:extLst>
      <p:ext uri="{BB962C8B-B14F-4D97-AF65-F5344CB8AC3E}">
        <p14:creationId xmlns:p14="http://schemas.microsoft.com/office/powerpoint/2010/main" val="2572286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KTNET廣鐸\KT全製作\★ TMS相關 ★\TMS獲利王簡報_ERP進銷存會計_20191112\TMS獲利王簡介-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投影片編號版面配置區 3"/>
          <p:cNvSpPr txBox="1">
            <a:spLocks/>
          </p:cNvSpPr>
          <p:nvPr/>
        </p:nvSpPr>
        <p:spPr>
          <a:xfrm>
            <a:off x="9114910" y="6356350"/>
            <a:ext cx="27432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1200" kern="1200">
                <a:solidFill>
                  <a:schemeClr val="tx1">
                    <a:tint val="75000"/>
                  </a:schemeClr>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defRPr/>
            </a:pPr>
            <a:fld id="{FB982C3E-7FF8-43DB-A4AA-0ED77E83C6C2}" type="slidenum">
              <a:rPr lang="zh-TW" altLang="en-US" smtClean="0">
                <a:solidFill>
                  <a:schemeClr val="tx1">
                    <a:lumMod val="85000"/>
                    <a:lumOff val="15000"/>
                  </a:schemeClr>
                </a:solidFill>
                <a:latin typeface="Microsoft YaHei" pitchFamily="34" charset="-122"/>
                <a:ea typeface="Microsoft YaHei" pitchFamily="34" charset="-122"/>
              </a:rPr>
              <a:pPr>
                <a:defRPr/>
              </a:pPr>
              <a:t>9</a:t>
            </a:fld>
            <a:endParaRPr lang="en-US" altLang="zh-TW" dirty="0">
              <a:solidFill>
                <a:schemeClr val="tx1">
                  <a:lumMod val="85000"/>
                  <a:lumOff val="15000"/>
                </a:schemeClr>
              </a:solidFill>
              <a:latin typeface="Microsoft YaHei" pitchFamily="34" charset="-122"/>
              <a:ea typeface="Microsoft YaHei" pitchFamily="34" charset="-122"/>
            </a:endParaRPr>
          </a:p>
        </p:txBody>
      </p:sp>
    </p:spTree>
    <p:extLst>
      <p:ext uri="{BB962C8B-B14F-4D97-AF65-F5344CB8AC3E}">
        <p14:creationId xmlns:p14="http://schemas.microsoft.com/office/powerpoint/2010/main" val="14259075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1044</TotalTime>
  <Words>268</Words>
  <Application>Microsoft Office PowerPoint</Application>
  <PresentationFormat>寬螢幕</PresentationFormat>
  <Paragraphs>73</Paragraphs>
  <Slides>23</Slides>
  <Notes>1</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23</vt:i4>
      </vt:variant>
    </vt:vector>
  </HeadingPairs>
  <TitlesOfParts>
    <vt:vector size="32" baseType="lpstr">
      <vt:lpstr>맑은 고딕</vt:lpstr>
      <vt:lpstr>Microsoft YaHei</vt:lpstr>
      <vt:lpstr>華康儷黑 Std W3</vt:lpstr>
      <vt:lpstr>華康儷黑 Std W5</vt:lpstr>
      <vt:lpstr>新細明體</vt:lpstr>
      <vt:lpstr>Arial</vt:lpstr>
      <vt:lpstr>Calibri</vt:lpstr>
      <vt:lpstr>Calibri Light</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Peisun</dc:creator>
  <cp:lastModifiedBy>王坤灝 ktnet</cp:lastModifiedBy>
  <cp:revision>99</cp:revision>
  <dcterms:created xsi:type="dcterms:W3CDTF">2018-11-30T01:15:19Z</dcterms:created>
  <dcterms:modified xsi:type="dcterms:W3CDTF">2020-09-24T08:47:16Z</dcterms:modified>
</cp:coreProperties>
</file>